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0"/>
  </p:handout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4" r:id="rId28"/>
    <p:sldId id="285" r:id="rId29"/>
    <p:sldId id="286" r:id="rId30"/>
    <p:sldId id="287" r:id="rId31"/>
    <p:sldId id="282" r:id="rId32"/>
    <p:sldId id="283" r:id="rId33"/>
    <p:sldId id="288" r:id="rId34"/>
    <p:sldId id="289" r:id="rId35"/>
    <p:sldId id="290" r:id="rId36"/>
    <p:sldId id="293" r:id="rId37"/>
    <p:sldId id="291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</p:sldIdLst>
  <p:sldSz cx="9144000" cy="6858000" type="screen4x3"/>
  <p:notesSz cx="7053263" cy="93091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00F3A57E-D03D-4BC6-A470-C5FD5462CCB2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3F3F548B-9EA5-41DC-8ADF-2ABCEAEE8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F77CB-8F1E-447D-8A7E-61E70950C94E}" type="datetimeFigureOut">
              <a:rPr lang="th-TH"/>
              <a:pPr>
                <a:defRPr/>
              </a:pPr>
              <a:t>17/10/58</a:t>
            </a:fld>
            <a:endParaRPr lang="th-TH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B84D-773C-40EE-AD9C-D205AA8E51F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DB7DC-1915-49D6-910B-F3AC3B5E8CAD}" type="datetimeFigureOut">
              <a:rPr lang="th-TH"/>
              <a:pPr>
                <a:defRPr/>
              </a:pPr>
              <a:t>17/10/58</a:t>
            </a:fld>
            <a:endParaRPr lang="th-TH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94CAA-0A4F-4474-8DAA-EBC6DE585C4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A2FCF-B508-4EE1-A006-1847467C0897}" type="datetimeFigureOut">
              <a:rPr lang="th-TH"/>
              <a:pPr>
                <a:defRPr/>
              </a:pPr>
              <a:t>17/10/58</a:t>
            </a:fld>
            <a:endParaRPr lang="th-TH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BAD02-79A4-4D8A-A392-33919D49349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7C851-8B72-404A-8D01-9FEF782EC84E}" type="datetimeFigureOut">
              <a:rPr lang="th-TH"/>
              <a:pPr>
                <a:defRPr/>
              </a:pPr>
              <a:t>17/10/58</a:t>
            </a:fld>
            <a:endParaRPr lang="th-TH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8D7C9-4261-4891-8A73-AD16464EF66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1753F-DFFC-4DE6-B808-6D70126B81FD}" type="datetimeFigureOut">
              <a:rPr lang="th-TH"/>
              <a:pPr>
                <a:defRPr/>
              </a:pPr>
              <a:t>17/10/58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DA677-8517-4285-A900-ED6E07F5E0D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3A935-A8C6-4D43-B8F4-9474846B6F6B}" type="datetimeFigureOut">
              <a:rPr lang="th-TH"/>
              <a:pPr>
                <a:defRPr/>
              </a:pPr>
              <a:t>17/10/58</a:t>
            </a:fld>
            <a:endParaRPr lang="th-TH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01CFE-6EE3-4877-B496-DA4449AB789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CA07C-CC9B-4553-A1AF-A9CC49514C51}" type="datetimeFigureOut">
              <a:rPr lang="th-TH"/>
              <a:pPr>
                <a:defRPr/>
              </a:pPr>
              <a:t>17/10/58</a:t>
            </a:fld>
            <a:endParaRPr lang="th-TH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E6DE3-4668-4879-BDEC-05D3A829D80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39C18-1D4F-4B37-891C-D58D96554B9B}" type="datetimeFigureOut">
              <a:rPr lang="th-TH"/>
              <a:pPr>
                <a:defRPr/>
              </a:pPr>
              <a:t>17/10/58</a:t>
            </a:fld>
            <a:endParaRPr lang="th-TH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61F28-2F90-4B2F-8E65-D899F4268EA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0B56A-9923-4C42-AEF9-DD2CE7821F71}" type="datetimeFigureOut">
              <a:rPr lang="th-TH"/>
              <a:pPr>
                <a:defRPr/>
              </a:pPr>
              <a:t>17/10/58</a:t>
            </a:fld>
            <a:endParaRPr lang="th-TH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4F4DB-2716-4B72-83E0-E0982CF3BE7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D8E4-CFB8-4281-94B5-BD02FD76C946}" type="datetimeFigureOut">
              <a:rPr lang="th-TH"/>
              <a:pPr>
                <a:defRPr/>
              </a:pPr>
              <a:t>17/10/58</a:t>
            </a:fld>
            <a:endParaRPr lang="th-TH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B995D-0298-4B7B-8198-EAB03B55597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158E4-DE73-433D-80BF-A65C863C8D98}" type="datetimeFigureOut">
              <a:rPr lang="th-TH"/>
              <a:pPr>
                <a:defRPr/>
              </a:pPr>
              <a:t>17/10/58</a:t>
            </a:fld>
            <a:endParaRPr lang="th-TH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3F2D4-0FEA-4369-BD5E-7B5C8B05FC4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260235-8EEA-4755-B91B-3973D5A9D16C}" type="datetimeFigureOut">
              <a:rPr lang="th-TH"/>
              <a:pPr>
                <a:defRPr/>
              </a:pPr>
              <a:t>17/10/58</a:t>
            </a:fld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541331-1A74-48A3-A2F4-A571A920712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Cordia New" pitchFamily="34" charset="-34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Cordia New" pitchFamily="34" charset="-34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Cordia New" pitchFamily="34" charset="-34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Cordia New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Cordia New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Cordia New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Cordia New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Cordia New" pitchFamily="34" charset="-34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C32D2E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C32D2E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84AA33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66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ไฮเปอร์เท็กซ์และไฮเปอร์มีเดีย</a:t>
            </a:r>
            <a:endParaRPr lang="th-TH" sz="66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r>
              <a:rPr lang="en-US" sz="4400" dirty="0" smtClean="0">
                <a:cs typeface="Browallia New" pitchFamily="34" charset="-34"/>
              </a:rPr>
              <a:t>Hypertext &amp; Hypermedia</a:t>
            </a:r>
            <a:endParaRPr lang="th-TH" sz="4400" dirty="0" smtClean="0"/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785786" y="5715016"/>
            <a:ext cx="7854950" cy="561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18288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SzPct val="95000"/>
              <a:buFont typeface="Wingdings 2" pitchFamily="18" charset="2"/>
              <a:buNone/>
              <a:tabLst/>
              <a:defRPr/>
            </a:pPr>
            <a:r>
              <a:rPr kumimoji="0" lang="th-TH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rowallia New" pitchFamily="34" charset="-34"/>
              </a:rPr>
              <a:t>โดย</a:t>
            </a:r>
            <a:r>
              <a:rPr kumimoji="0" lang="th-TH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rowallia New" pitchFamily="34" charset="-34"/>
              </a:rPr>
              <a:t>  อาจารย์เนารุ่ง  วิชาราช</a:t>
            </a:r>
            <a:endParaRPr kumimoji="0" lang="th-TH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ความหมายไฮเปอร์เท็กซ์และไฮเปอร์มีเดีย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h-TH" smtClean="0"/>
              <a:t>แต่ละมุมมองของแนวการพัฒนาไฮเปอร์เท็กซ์นั้นมีหลากหลายดังนี้</a:t>
            </a:r>
          </a:p>
          <a:p>
            <a:endParaRPr lang="th-TH" smtClean="0"/>
          </a:p>
          <a:p>
            <a:r>
              <a:rPr lang="en-US" smtClean="0">
                <a:cs typeface="Browallia New" pitchFamily="34" charset="-34"/>
              </a:rPr>
              <a:t>Ted Nelson  </a:t>
            </a:r>
            <a:r>
              <a:rPr lang="th-TH" smtClean="0"/>
              <a:t>ความผสมผสานระหว่างข้อความและภาษาธรรมชาติกับกระบวนการทางคอมพิวเตอร์ เพื่อสื่อความหมายกับผู้ใช้อย่างมีปฏิสัมพันธุ์  โดยมีลักษณะโครงสร้างที่แน่นอน ที่เคลื่อนไหวตลอดเวลา และไม่เรียงลำดับตามแนวตรง</a:t>
            </a:r>
          </a:p>
          <a:p>
            <a:r>
              <a:rPr lang="en-US" smtClean="0">
                <a:cs typeface="Browallia New" pitchFamily="34" charset="-34"/>
              </a:rPr>
              <a:t>Conklin </a:t>
            </a:r>
            <a:r>
              <a:rPr lang="th-TH" smtClean="0"/>
              <a:t>ความสัมพันธ์ของอ็อบเจ็คต่างๆ ภายในฐานข้อมูลมาเชื่อมโยงระหว่างกัน</a:t>
            </a:r>
          </a:p>
          <a:p>
            <a:r>
              <a:rPr lang="en-US" smtClean="0">
                <a:cs typeface="Browallia New" pitchFamily="34" charset="-34"/>
              </a:rPr>
              <a:t>Begoray </a:t>
            </a:r>
            <a:r>
              <a:rPr lang="th-TH" smtClean="0"/>
              <a:t>เป็นเพียงระบบเครื่อข่ายที่เชื่อมโยงเครือข่ายสารสนเทศที่ใช้เผยแพร่และนำเสนอเท่านั้น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ความหมายไฮเปอร์เท็กซ์และไฮเปอร์มีเดีย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smtClean="0"/>
              <a:t>ไฮเปอร์เท็กซ์ คือ </a:t>
            </a:r>
            <a:r>
              <a:rPr lang="th-TH" smtClean="0"/>
              <a:t>ข้อความหรือกลุ่มของข้อความที่ถูกเชื่อมดยงเข้าด้วยกันโดยมีการนำเสนอแบบปฏิสัมพันธ์ (</a:t>
            </a:r>
            <a:r>
              <a:rPr lang="en-US" smtClean="0">
                <a:cs typeface="Browallia New" pitchFamily="34" charset="-34"/>
              </a:rPr>
              <a:t>Interaction</a:t>
            </a:r>
            <a:r>
              <a:rPr lang="th-TH" smtClean="0"/>
              <a:t>)</a:t>
            </a:r>
          </a:p>
          <a:p>
            <a:pPr>
              <a:buFont typeface="Wingdings 2" pitchFamily="18" charset="2"/>
              <a:buNone/>
            </a:pPr>
            <a:r>
              <a:rPr lang="th-TH" smtClean="0"/>
              <a:t>		ข้อความที่ใช้เป็นจุดเชื่อมโยงจะมีลักษณะพิเศษกว่าข้อความอื่น เช่น ตัวหนา ขีดเส้นใต้ เป็นต้น </a:t>
            </a:r>
          </a:p>
          <a:p>
            <a:pPr>
              <a:buFont typeface="Wingdings 2" pitchFamily="18" charset="2"/>
              <a:buNone/>
            </a:pPr>
            <a:endParaRPr lang="th-TH" smtClean="0"/>
          </a:p>
          <a:p>
            <a:pPr>
              <a:buFont typeface="Wingdings 2" pitchFamily="18" charset="2"/>
              <a:buNone/>
            </a:pPr>
            <a:r>
              <a:rPr lang="th-TH" b="1" smtClean="0"/>
              <a:t>ระบบไฮเปอร์เท็กซ์</a:t>
            </a:r>
            <a:r>
              <a:rPr lang="th-TH" smtClean="0"/>
              <a:t> คือ การนำเอาไฮเปอร์เท็กซ์มาประยุกต์ใช้ร่วมกับกระบวนการทางคอมพิวเตอร์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ความหมายไฮเปอร์เท็กซ์และไฮเปอร์มีเดีย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/>
              <a:t>ในระบบมัลติมีเดีย ได้นำหลักการของไฮเปอร์เท็กซ์มาเป้นส่วนของการนำเสนอจากเดิมที่มีการเชื่อมดยงเฉพาะข้อความเท่านั้น ก็เปลี่ยนมาใช้ภาพนิ่ง เสียง และวีดีโอ โดยเรียกกันโดยทั่วไปว่า ไฮเปอร์มีเดีย </a:t>
            </a:r>
            <a:r>
              <a:rPr lang="en-US" smtClean="0">
                <a:cs typeface="Browallia New" pitchFamily="34" charset="-34"/>
              </a:rPr>
              <a:t>HyperMedia</a:t>
            </a:r>
            <a:endParaRPr lang="th-TH" smtClean="0"/>
          </a:p>
        </p:txBody>
      </p:sp>
      <p:sp>
        <p:nvSpPr>
          <p:cNvPr id="4" name="Oval 3"/>
          <p:cNvSpPr/>
          <p:nvPr/>
        </p:nvSpPr>
        <p:spPr>
          <a:xfrm>
            <a:off x="3357563" y="3786188"/>
            <a:ext cx="3286125" cy="26431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ไฮเปอร์มีเดีย</a:t>
            </a:r>
          </a:p>
        </p:txBody>
      </p:sp>
      <p:sp>
        <p:nvSpPr>
          <p:cNvPr id="5" name="Oval 4"/>
          <p:cNvSpPr/>
          <p:nvPr/>
        </p:nvSpPr>
        <p:spPr>
          <a:xfrm>
            <a:off x="1714500" y="3786188"/>
            <a:ext cx="3286125" cy="26431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ไฮเปอร์มีเดีย</a:t>
            </a:r>
          </a:p>
        </p:txBody>
      </p:sp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3286125" y="4714875"/>
            <a:ext cx="1785938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000" b="1">
                <a:latin typeface="Constantia" pitchFamily="18" charset="0"/>
                <a:cs typeface="Browallia New" pitchFamily="34" charset="-34"/>
              </a:rPr>
              <a:t>ไฮเปอร์มีเดีย</a:t>
            </a:r>
          </a:p>
          <a:p>
            <a:pPr algn="ctr"/>
            <a:r>
              <a:rPr lang="th-TH" sz="2000">
                <a:latin typeface="Constantia" pitchFamily="18" charset="0"/>
                <a:cs typeface="Browallia New" pitchFamily="34" charset="-34"/>
              </a:rPr>
              <a:t>(</a:t>
            </a:r>
            <a:r>
              <a:rPr lang="en-US" sz="2000">
                <a:latin typeface="Constantia" pitchFamily="18" charset="0"/>
                <a:cs typeface="Browallia New" pitchFamily="34" charset="-34"/>
              </a:rPr>
              <a:t>HyperMedia</a:t>
            </a:r>
            <a:r>
              <a:rPr lang="th-TH" sz="2000">
                <a:latin typeface="Constantia" pitchFamily="18" charset="0"/>
                <a:cs typeface="Browallia New" pitchFamily="34" charset="-34"/>
              </a:rPr>
              <a:t>)</a:t>
            </a:r>
          </a:p>
          <a:p>
            <a:pPr algn="ctr"/>
            <a:endParaRPr lang="th-TH">
              <a:latin typeface="Constantia" pitchFamily="18" charset="0"/>
              <a:cs typeface="Browallia New" pitchFamily="34" charset="-34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4857750" y="4719638"/>
            <a:ext cx="1785938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000" b="1">
                <a:latin typeface="Constantia" pitchFamily="18" charset="0"/>
                <a:cs typeface="Browallia New" pitchFamily="34" charset="-34"/>
              </a:rPr>
              <a:t>ไฮเปอร์เท็กซ์</a:t>
            </a:r>
          </a:p>
          <a:p>
            <a:pPr algn="ctr"/>
            <a:r>
              <a:rPr lang="th-TH" sz="2000">
                <a:latin typeface="Constantia" pitchFamily="18" charset="0"/>
                <a:cs typeface="Browallia New" pitchFamily="34" charset="-34"/>
              </a:rPr>
              <a:t>(</a:t>
            </a:r>
            <a:r>
              <a:rPr lang="en-US" sz="2000">
                <a:latin typeface="Constantia" pitchFamily="18" charset="0"/>
                <a:cs typeface="Browallia New" pitchFamily="34" charset="-34"/>
              </a:rPr>
              <a:t>HyperText</a:t>
            </a:r>
            <a:r>
              <a:rPr lang="th-TH" sz="2000">
                <a:latin typeface="Constantia" pitchFamily="18" charset="0"/>
                <a:cs typeface="Browallia New" pitchFamily="34" charset="-34"/>
              </a:rPr>
              <a:t>)</a:t>
            </a:r>
          </a:p>
          <a:p>
            <a:pPr algn="ctr"/>
            <a:endParaRPr lang="th-TH">
              <a:latin typeface="Constantia" pitchFamily="18" charset="0"/>
              <a:cs typeface="Browallia New" pitchFamily="34" charset="-34"/>
            </a:endParaRPr>
          </a:p>
        </p:txBody>
      </p:sp>
      <p:sp>
        <p:nvSpPr>
          <p:cNvPr id="16392" name="TextBox 9"/>
          <p:cNvSpPr txBox="1">
            <a:spLocks noChangeArrowheads="1"/>
          </p:cNvSpPr>
          <p:nvPr/>
        </p:nvSpPr>
        <p:spPr bwMode="auto">
          <a:xfrm>
            <a:off x="1643063" y="4719638"/>
            <a:ext cx="1785937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000" b="1">
                <a:latin typeface="Constantia" pitchFamily="18" charset="0"/>
                <a:cs typeface="Browallia New" pitchFamily="34" charset="-34"/>
              </a:rPr>
              <a:t>มัลติมีเดีย</a:t>
            </a:r>
          </a:p>
          <a:p>
            <a:pPr algn="ctr"/>
            <a:r>
              <a:rPr lang="th-TH" sz="2000">
                <a:latin typeface="Constantia" pitchFamily="18" charset="0"/>
                <a:cs typeface="Browallia New" pitchFamily="34" charset="-34"/>
              </a:rPr>
              <a:t>(</a:t>
            </a:r>
            <a:r>
              <a:rPr lang="en-US" sz="2000">
                <a:latin typeface="Constantia" pitchFamily="18" charset="0"/>
                <a:cs typeface="Browallia New" pitchFamily="34" charset="-34"/>
              </a:rPr>
              <a:t>MultiMedia</a:t>
            </a:r>
            <a:r>
              <a:rPr lang="th-TH" sz="2000">
                <a:latin typeface="Constantia" pitchFamily="18" charset="0"/>
                <a:cs typeface="Browallia New" pitchFamily="34" charset="-34"/>
              </a:rPr>
              <a:t>)</a:t>
            </a:r>
          </a:p>
          <a:p>
            <a:pPr algn="ctr"/>
            <a:endParaRPr lang="th-TH">
              <a:latin typeface="Constantia" pitchFamily="18" charset="0"/>
              <a:cs typeface="Browall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แบบจำลองไฮเปอร์เท็กซ์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/>
              <a:t>เป็นแบบจำลองที่ใช้อธิบายถึงคุณลักษณะและขอบเขตของงานที่ได้ออกแบบไว้ตามแนวคิดของแต่ละคน ส่วนใหญ่จะอธิบายถึงความสัมพันธ์ระหว่างลิงค์ (</a:t>
            </a:r>
            <a:r>
              <a:rPr lang="en-US" smtClean="0">
                <a:cs typeface="Browallia New" pitchFamily="34" charset="-34"/>
              </a:rPr>
              <a:t>Link</a:t>
            </a:r>
            <a:r>
              <a:rPr lang="th-TH" smtClean="0"/>
              <a:t>)กับโหนด (</a:t>
            </a:r>
            <a:r>
              <a:rPr lang="en-US" smtClean="0">
                <a:cs typeface="Browallia New" pitchFamily="34" charset="-34"/>
              </a:rPr>
              <a:t>Node</a:t>
            </a:r>
            <a:r>
              <a:rPr lang="th-TH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แบบจำลองไฮเปอร์เท็กซ์</a:t>
            </a:r>
          </a:p>
        </p:txBody>
      </p:sp>
      <p:grpSp>
        <p:nvGrpSpPr>
          <p:cNvPr id="18435" name="Content Placeholder 3"/>
          <p:cNvGrpSpPr>
            <a:grpSpLocks noGrp="1"/>
          </p:cNvGrpSpPr>
          <p:nvPr>
            <p:ph idx="1"/>
          </p:nvPr>
        </p:nvGrpSpPr>
        <p:grpSpPr bwMode="auto">
          <a:xfrm>
            <a:off x="2428875" y="1643063"/>
            <a:ext cx="3829050" cy="4525962"/>
            <a:chOff x="1643042" y="2428868"/>
            <a:chExt cx="2571768" cy="4429132"/>
          </a:xfrm>
        </p:grpSpPr>
        <p:sp>
          <p:nvSpPr>
            <p:cNvPr id="5" name="Rectangle 4"/>
            <p:cNvSpPr/>
            <p:nvPr/>
          </p:nvSpPr>
          <p:spPr>
            <a:xfrm>
              <a:off x="1643042" y="3000569"/>
              <a:ext cx="1000132" cy="10004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214546" y="3357883"/>
              <a:ext cx="285752" cy="2143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 sz="1800" b="1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214546" y="3643734"/>
              <a:ext cx="285752" cy="2143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 sz="1800" b="1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785918" y="3643734"/>
              <a:ext cx="285752" cy="2143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 sz="1800" b="1"/>
            </a:p>
          </p:txBody>
        </p:sp>
        <p:sp>
          <p:nvSpPr>
            <p:cNvPr id="18440" name="TextBox 8"/>
            <p:cNvSpPr txBox="1">
              <a:spLocks noChangeArrowheads="1"/>
            </p:cNvSpPr>
            <p:nvPr/>
          </p:nvSpPr>
          <p:spPr bwMode="auto">
            <a:xfrm>
              <a:off x="1714480" y="3000372"/>
              <a:ext cx="8572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th-TH" sz="1800" b="1">
                  <a:latin typeface="Constantia" pitchFamily="18" charset="0"/>
                  <a:cs typeface="Browallia New" pitchFamily="34" charset="-34"/>
                </a:rPr>
                <a:t>โหนด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214678" y="3572271"/>
              <a:ext cx="1000132" cy="10004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86182" y="3929584"/>
              <a:ext cx="285752" cy="2143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 sz="1800" b="1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57554" y="4215435"/>
              <a:ext cx="285752" cy="2143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 sz="1800" b="1"/>
            </a:p>
          </p:txBody>
        </p:sp>
        <p:sp>
          <p:nvSpPr>
            <p:cNvPr id="18444" name="TextBox 12"/>
            <p:cNvSpPr txBox="1">
              <a:spLocks noChangeArrowheads="1"/>
            </p:cNvSpPr>
            <p:nvPr/>
          </p:nvSpPr>
          <p:spPr bwMode="auto">
            <a:xfrm>
              <a:off x="3286116" y="3571876"/>
              <a:ext cx="8572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th-TH" sz="1800" b="1">
                  <a:latin typeface="Constantia" pitchFamily="18" charset="0"/>
                  <a:cs typeface="Browallia New" pitchFamily="34" charset="-34"/>
                </a:rPr>
                <a:t>โหนด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214678" y="2428868"/>
              <a:ext cx="1000132" cy="10004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786182" y="2786181"/>
              <a:ext cx="285752" cy="2143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 sz="1800" b="1"/>
            </a:p>
          </p:txBody>
        </p:sp>
        <p:sp>
          <p:nvSpPr>
            <p:cNvPr id="18447" name="TextBox 15"/>
            <p:cNvSpPr txBox="1">
              <a:spLocks noChangeArrowheads="1"/>
            </p:cNvSpPr>
            <p:nvPr/>
          </p:nvSpPr>
          <p:spPr bwMode="auto">
            <a:xfrm>
              <a:off x="3286116" y="2428868"/>
              <a:ext cx="8572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th-TH" sz="1800" b="1">
                  <a:latin typeface="Constantia" pitchFamily="18" charset="0"/>
                  <a:cs typeface="Browallia New" pitchFamily="34" charset="-34"/>
                </a:rPr>
                <a:t>โหนด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214678" y="4714120"/>
              <a:ext cx="1000132" cy="10004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357554" y="5357284"/>
              <a:ext cx="285752" cy="2143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 sz="1800" b="1"/>
            </a:p>
          </p:txBody>
        </p:sp>
        <p:sp>
          <p:nvSpPr>
            <p:cNvPr id="18450" name="TextBox 18"/>
            <p:cNvSpPr txBox="1">
              <a:spLocks noChangeArrowheads="1"/>
            </p:cNvSpPr>
            <p:nvPr/>
          </p:nvSpPr>
          <p:spPr bwMode="auto">
            <a:xfrm>
              <a:off x="3286116" y="4714884"/>
              <a:ext cx="8572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th-TH" sz="1800" b="1">
                  <a:latin typeface="Constantia" pitchFamily="18" charset="0"/>
                  <a:cs typeface="Browallia New" pitchFamily="34" charset="-34"/>
                </a:rPr>
                <a:t>โหนด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214678" y="5857523"/>
              <a:ext cx="1000132" cy="10004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786182" y="6286299"/>
              <a:ext cx="285752" cy="2143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 sz="1800" b="1"/>
            </a:p>
          </p:txBody>
        </p:sp>
        <p:sp>
          <p:nvSpPr>
            <p:cNvPr id="18453" name="TextBox 21"/>
            <p:cNvSpPr txBox="1">
              <a:spLocks noChangeArrowheads="1"/>
            </p:cNvSpPr>
            <p:nvPr/>
          </p:nvSpPr>
          <p:spPr bwMode="auto">
            <a:xfrm>
              <a:off x="3286116" y="5857868"/>
              <a:ext cx="8572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th-TH" sz="1800" b="1">
                  <a:latin typeface="Constantia" pitchFamily="18" charset="0"/>
                  <a:cs typeface="Browallia New" pitchFamily="34" charset="-34"/>
                </a:rPr>
                <a:t>โหนด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643042" y="5142896"/>
              <a:ext cx="1000132" cy="10004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785918" y="5786060"/>
              <a:ext cx="285752" cy="2143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 sz="1800" b="1"/>
            </a:p>
          </p:txBody>
        </p:sp>
        <p:sp>
          <p:nvSpPr>
            <p:cNvPr id="18456" name="TextBox 24"/>
            <p:cNvSpPr txBox="1">
              <a:spLocks noChangeArrowheads="1"/>
            </p:cNvSpPr>
            <p:nvPr/>
          </p:nvSpPr>
          <p:spPr bwMode="auto">
            <a:xfrm>
              <a:off x="1714480" y="5143512"/>
              <a:ext cx="8572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th-TH" sz="1800" b="1">
                  <a:latin typeface="Constantia" pitchFamily="18" charset="0"/>
                  <a:cs typeface="Browallia New" pitchFamily="34" charset="-34"/>
                </a:rPr>
                <a:t>โหนด</a:t>
              </a:r>
            </a:p>
          </p:txBody>
        </p:sp>
        <p:cxnSp>
          <p:nvCxnSpPr>
            <p:cNvPr id="26" name="Curved Connector 63"/>
            <p:cNvCxnSpPr>
              <a:stCxn id="15" idx="1"/>
              <a:endCxn id="18440" idx="0"/>
            </p:cNvCxnSpPr>
            <p:nvPr/>
          </p:nvCxnSpPr>
          <p:spPr>
            <a:xfrm rot="10800000" flipV="1">
              <a:off x="2143108" y="2893375"/>
              <a:ext cx="1643074" cy="107195"/>
            </a:xfrm>
            <a:prstGeom prst="curvedConnector2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urved Connector 64"/>
            <p:cNvCxnSpPr>
              <a:stCxn id="7" idx="2"/>
              <a:endCxn id="17" idx="1"/>
            </p:cNvCxnSpPr>
            <p:nvPr/>
          </p:nvCxnSpPr>
          <p:spPr>
            <a:xfrm rot="16200000" flipH="1">
              <a:off x="2107931" y="4107612"/>
              <a:ext cx="1356237" cy="857256"/>
            </a:xfrm>
            <a:prstGeom prst="curvedConnector2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urved Connector 27"/>
            <p:cNvCxnSpPr>
              <a:stCxn id="6" idx="3"/>
              <a:endCxn id="10" idx="1"/>
            </p:cNvCxnSpPr>
            <p:nvPr/>
          </p:nvCxnSpPr>
          <p:spPr>
            <a:xfrm>
              <a:off x="2500298" y="3465076"/>
              <a:ext cx="714380" cy="607433"/>
            </a:xfrm>
            <a:prstGeom prst="curvedConnector3">
              <a:avLst>
                <a:gd name="adj1" fmla="val 50000"/>
              </a:avLst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urved Connector 28"/>
            <p:cNvCxnSpPr>
              <a:stCxn id="12" idx="3"/>
              <a:endCxn id="17" idx="3"/>
            </p:cNvCxnSpPr>
            <p:nvPr/>
          </p:nvCxnSpPr>
          <p:spPr>
            <a:xfrm>
              <a:off x="3643306" y="4322628"/>
              <a:ext cx="571504" cy="891730"/>
            </a:xfrm>
            <a:prstGeom prst="curvedConnector3">
              <a:avLst>
                <a:gd name="adj1" fmla="val 140000"/>
              </a:avLst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urved Connector 29"/>
            <p:cNvCxnSpPr>
              <a:stCxn id="11" idx="3"/>
              <a:endCxn id="14" idx="3"/>
            </p:cNvCxnSpPr>
            <p:nvPr/>
          </p:nvCxnSpPr>
          <p:spPr>
            <a:xfrm flipV="1">
              <a:off x="4071934" y="2929107"/>
              <a:ext cx="142876" cy="1107671"/>
            </a:xfrm>
            <a:prstGeom prst="curvedConnector3">
              <a:avLst>
                <a:gd name="adj1" fmla="val 259999"/>
              </a:avLst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urved Connector 77"/>
            <p:cNvCxnSpPr>
              <a:stCxn id="21" idx="3"/>
              <a:endCxn id="17" idx="2"/>
            </p:cNvCxnSpPr>
            <p:nvPr/>
          </p:nvCxnSpPr>
          <p:spPr>
            <a:xfrm flipH="1" flipV="1">
              <a:off x="3714744" y="5714597"/>
              <a:ext cx="357190" cy="678896"/>
            </a:xfrm>
            <a:prstGeom prst="curvedConnector4">
              <a:avLst>
                <a:gd name="adj1" fmla="val -64000"/>
                <a:gd name="adj2" fmla="val 57895"/>
              </a:avLst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urved Connector 31"/>
            <p:cNvCxnSpPr>
              <a:stCxn id="24" idx="3"/>
              <a:endCxn id="20" idx="1"/>
            </p:cNvCxnSpPr>
            <p:nvPr/>
          </p:nvCxnSpPr>
          <p:spPr>
            <a:xfrm>
              <a:off x="2071670" y="5893254"/>
              <a:ext cx="1143008" cy="464507"/>
            </a:xfrm>
            <a:prstGeom prst="curvedConnector3">
              <a:avLst>
                <a:gd name="adj1" fmla="val 50000"/>
              </a:avLst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urved Connector 32"/>
            <p:cNvCxnSpPr>
              <a:stCxn id="8" idx="2"/>
              <a:endCxn id="18456" idx="0"/>
            </p:cNvCxnSpPr>
            <p:nvPr/>
          </p:nvCxnSpPr>
          <p:spPr>
            <a:xfrm rot="16200000" flipH="1">
              <a:off x="1393564" y="4393351"/>
              <a:ext cx="1284774" cy="214314"/>
            </a:xfrm>
            <a:prstGeom prst="curvedConnector3">
              <a:avLst>
                <a:gd name="adj1" fmla="val 50000"/>
              </a:avLst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แบบจำลองไฮเปอร์เท็กซ์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cs typeface="Browallia New" pitchFamily="34" charset="-34"/>
              </a:rPr>
              <a:t>HAM (Hypertext Abstract Machine)</a:t>
            </a:r>
          </a:p>
          <a:p>
            <a:r>
              <a:rPr lang="en-US" smtClean="0">
                <a:cs typeface="Browallia New" pitchFamily="34" charset="-34"/>
              </a:rPr>
              <a:t>Dexter (Dexter’s Model)</a:t>
            </a:r>
          </a:p>
          <a:p>
            <a:r>
              <a:rPr lang="en-US" smtClean="0">
                <a:cs typeface="Browallia New" pitchFamily="34" charset="-34"/>
              </a:rPr>
              <a:t>AHM (Amsterdam Hypermedia Model)</a:t>
            </a:r>
          </a:p>
          <a:p>
            <a:r>
              <a:rPr lang="en-US" smtClean="0">
                <a:cs typeface="Browallia New" pitchFamily="34" charset="-34"/>
              </a:rPr>
              <a:t>HDM (Hypermedia Design Model)</a:t>
            </a:r>
          </a:p>
          <a:p>
            <a:r>
              <a:rPr lang="en-US" smtClean="0">
                <a:cs typeface="Browallia New" pitchFamily="34" charset="-34"/>
              </a:rPr>
              <a:t>OOHDM </a:t>
            </a:r>
            <a:br>
              <a:rPr lang="en-US" smtClean="0">
                <a:cs typeface="Browallia New" pitchFamily="34" charset="-34"/>
              </a:rPr>
            </a:br>
            <a:r>
              <a:rPr lang="en-US" smtClean="0">
                <a:cs typeface="Browallia New" pitchFamily="34" charset="-34"/>
              </a:rPr>
              <a:t>(Object Oriented Hypermedia Design Model)</a:t>
            </a:r>
          </a:p>
          <a:p>
            <a:r>
              <a:rPr lang="en-US" smtClean="0">
                <a:cs typeface="Browallia New" pitchFamily="34" charset="-34"/>
              </a:rPr>
              <a:t>RMM </a:t>
            </a:r>
            <a:br>
              <a:rPr lang="en-US" smtClean="0">
                <a:cs typeface="Browallia New" pitchFamily="34" charset="-34"/>
              </a:rPr>
            </a:br>
            <a:r>
              <a:rPr lang="en-US" smtClean="0">
                <a:cs typeface="Browallia New" pitchFamily="34" charset="-34"/>
              </a:rPr>
              <a:t>(Relationship Management Methodology)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Cordia New" pitchFamily="34" charset="-34"/>
              </a:rPr>
              <a:t>Hypertext Abstract Machine(HAM)</a:t>
            </a:r>
            <a:endParaRPr lang="th-TH" dirty="0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>
              <a:cs typeface="Browallia New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14688" y="1714500"/>
            <a:ext cx="2500312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dirty="0"/>
              <a:t>ส่วนติดต่อผู้ใช้งาน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User Interface</a:t>
            </a:r>
            <a:endParaRPr lang="th-TH" sz="1600" dirty="0"/>
          </a:p>
        </p:txBody>
      </p:sp>
      <p:sp>
        <p:nvSpPr>
          <p:cNvPr id="5" name="Rectangle 4"/>
          <p:cNvSpPr/>
          <p:nvPr/>
        </p:nvSpPr>
        <p:spPr>
          <a:xfrm>
            <a:off x="3214688" y="2571750"/>
            <a:ext cx="2500312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dirty="0"/>
              <a:t>แอปพลิเคชั่น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Application</a:t>
            </a:r>
            <a:endParaRPr lang="th-TH" sz="1600" dirty="0"/>
          </a:p>
        </p:txBody>
      </p:sp>
      <p:sp>
        <p:nvSpPr>
          <p:cNvPr id="6" name="Rectangle 5"/>
          <p:cNvSpPr/>
          <p:nvPr/>
        </p:nvSpPr>
        <p:spPr>
          <a:xfrm>
            <a:off x="3214688" y="4143375"/>
            <a:ext cx="2500312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Hypertext Abstract Machine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(HAM)</a:t>
            </a:r>
            <a:endParaRPr lang="th-TH" sz="1600" dirty="0"/>
          </a:p>
        </p:txBody>
      </p:sp>
      <p:sp>
        <p:nvSpPr>
          <p:cNvPr id="7" name="Rectangle 6"/>
          <p:cNvSpPr/>
          <p:nvPr/>
        </p:nvSpPr>
        <p:spPr>
          <a:xfrm>
            <a:off x="3214688" y="5000625"/>
            <a:ext cx="2500312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Host File System</a:t>
            </a:r>
            <a:endParaRPr lang="th-TH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ฐานข้อมูล</a:t>
            </a:r>
            <a:endParaRPr lang="en-US" dirty="0"/>
          </a:p>
        </p:txBody>
      </p:sp>
      <p:cxnSp>
        <p:nvCxnSpPr>
          <p:cNvPr id="9" name="Straight Arrow Connector 8"/>
          <p:cNvCxnSpPr>
            <a:stCxn id="5" idx="2"/>
            <a:endCxn id="6" idx="0"/>
          </p:cNvCxnSpPr>
          <p:nvPr/>
        </p:nvCxnSpPr>
        <p:spPr>
          <a:xfrm rot="5400000">
            <a:off x="4035425" y="3714750"/>
            <a:ext cx="858838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Cordia New" pitchFamily="34" charset="-34"/>
              </a:rPr>
              <a:t>Hypertext Abstract Machine(HAM)</a:t>
            </a:r>
            <a:endParaRPr lang="th-TH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4525963"/>
          </a:xfrm>
        </p:spPr>
        <p:txBody>
          <a:bodyPr/>
          <a:lstStyle/>
          <a:p>
            <a:r>
              <a:rPr lang="th-TH" smtClean="0"/>
              <a:t>อาศัยองค์ประกอบ 5 ชนิด ได้แก่ กราฟ เนื้อหา โหนด ลิงค์ และแอททริบิว โดยนำมาประมวลผลรายการ (</a:t>
            </a:r>
            <a:r>
              <a:rPr lang="en-US" smtClean="0">
                <a:cs typeface="Browallia New" pitchFamily="34" charset="-34"/>
              </a:rPr>
              <a:t>Transaction</a:t>
            </a:r>
            <a:r>
              <a:rPr lang="th-TH" smtClean="0"/>
              <a:t>) เพื่อจัดเก็บสารสนเทศทั้งหมดไว้ในระบบไฟล์ของเครื่องแม่ข่าย และมีการนำไปใช้งานแบบมัลติยูเซอร์</a:t>
            </a:r>
          </a:p>
        </p:txBody>
      </p:sp>
      <p:sp>
        <p:nvSpPr>
          <p:cNvPr id="5" name="Rectangle 4"/>
          <p:cNvSpPr/>
          <p:nvPr/>
        </p:nvSpPr>
        <p:spPr>
          <a:xfrm>
            <a:off x="2214563" y="4214813"/>
            <a:ext cx="714375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2071688" y="4857750"/>
            <a:ext cx="1000125" cy="285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7" name="Rectangle 6"/>
          <p:cNvSpPr/>
          <p:nvPr/>
        </p:nvSpPr>
        <p:spPr>
          <a:xfrm>
            <a:off x="6332538" y="4214813"/>
            <a:ext cx="714375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6189663" y="4857750"/>
            <a:ext cx="1000125" cy="285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cxnSp>
        <p:nvCxnSpPr>
          <p:cNvPr id="9" name="Straight Arrow Connector 8"/>
          <p:cNvCxnSpPr>
            <a:stCxn id="5" idx="3"/>
            <a:endCxn id="7" idx="1"/>
          </p:cNvCxnSpPr>
          <p:nvPr/>
        </p:nvCxnSpPr>
        <p:spPr>
          <a:xfrm>
            <a:off x="2928938" y="4500563"/>
            <a:ext cx="3403600" cy="1587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3" name="TextBox 9"/>
          <p:cNvSpPr txBox="1">
            <a:spLocks noChangeArrowheads="1"/>
          </p:cNvSpPr>
          <p:nvPr/>
        </p:nvSpPr>
        <p:spPr bwMode="auto">
          <a:xfrm>
            <a:off x="4214813" y="4500563"/>
            <a:ext cx="8334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nstantia" pitchFamily="18" charset="0"/>
                <a:cs typeface="Browallia New" pitchFamily="34" charset="-34"/>
              </a:rPr>
              <a:t>Http</a:t>
            </a:r>
            <a:endParaRPr lang="th-TH">
              <a:latin typeface="Constantia" pitchFamily="18" charset="0"/>
              <a:cs typeface="Browallia New" pitchFamily="34" charset="-34"/>
            </a:endParaRPr>
          </a:p>
        </p:txBody>
      </p:sp>
      <p:cxnSp>
        <p:nvCxnSpPr>
          <p:cNvPr id="11" name="Straight Arrow Connector 10"/>
          <p:cNvCxnSpPr>
            <a:stCxn id="8" idx="1"/>
            <a:endCxn id="6" idx="3"/>
          </p:cNvCxnSpPr>
          <p:nvPr/>
        </p:nvCxnSpPr>
        <p:spPr>
          <a:xfrm rot="10800000">
            <a:off x="3071813" y="5000625"/>
            <a:ext cx="3117850" cy="1588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286000" y="4286250"/>
            <a:ext cx="571500" cy="4286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14" name="Rectangle 13"/>
          <p:cNvSpPr/>
          <p:nvPr/>
        </p:nvSpPr>
        <p:spPr>
          <a:xfrm>
            <a:off x="6403975" y="4286250"/>
            <a:ext cx="571500" cy="4286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21517" name="TextBox 14"/>
          <p:cNvSpPr txBox="1">
            <a:spLocks noChangeArrowheads="1"/>
          </p:cNvSpPr>
          <p:nvPr/>
        </p:nvSpPr>
        <p:spPr bwMode="auto">
          <a:xfrm>
            <a:off x="5429250" y="5143500"/>
            <a:ext cx="2563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nstantia" pitchFamily="18" charset="0"/>
                <a:cs typeface="Browallia New" pitchFamily="34" charset="-34"/>
              </a:rPr>
              <a:t>Host File System</a:t>
            </a:r>
          </a:p>
        </p:txBody>
      </p:sp>
      <p:sp>
        <p:nvSpPr>
          <p:cNvPr id="21518" name="TextBox 15"/>
          <p:cNvSpPr txBox="1">
            <a:spLocks noChangeArrowheads="1"/>
          </p:cNvSpPr>
          <p:nvPr/>
        </p:nvSpPr>
        <p:spPr bwMode="auto">
          <a:xfrm>
            <a:off x="1857375" y="5143500"/>
            <a:ext cx="1384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nstantia" pitchFamily="18" charset="0"/>
                <a:cs typeface="Browallia New" pitchFamily="34" charset="-34"/>
              </a:rPr>
              <a:t>Browser</a:t>
            </a:r>
          </a:p>
        </p:txBody>
      </p:sp>
      <p:sp>
        <p:nvSpPr>
          <p:cNvPr id="21519" name="TextBox 16"/>
          <p:cNvSpPr txBox="1">
            <a:spLocks noChangeArrowheads="1"/>
          </p:cNvSpPr>
          <p:nvPr/>
        </p:nvSpPr>
        <p:spPr bwMode="auto">
          <a:xfrm>
            <a:off x="6215063" y="3714750"/>
            <a:ext cx="10429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nstantia" pitchFamily="18" charset="0"/>
                <a:cs typeface="Browallia New" pitchFamily="34" charset="-34"/>
              </a:rPr>
              <a:t>HTML</a:t>
            </a:r>
            <a:endParaRPr lang="th-TH">
              <a:latin typeface="Constantia" pitchFamily="18" charset="0"/>
              <a:cs typeface="Browall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องค์ประกอบของไฮเปอร์เท็กซ์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h-TH" smtClean="0"/>
              <a:t>องค์ประกอบหลัก 4 องค์ประกอบ</a:t>
            </a:r>
          </a:p>
          <a:p>
            <a:r>
              <a:rPr lang="th-TH" smtClean="0"/>
              <a:t>พอยต์ </a:t>
            </a:r>
            <a:r>
              <a:rPr lang="en-US" smtClean="0">
                <a:cs typeface="Browallia New" pitchFamily="34" charset="-34"/>
              </a:rPr>
              <a:t>(Point)</a:t>
            </a:r>
            <a:endParaRPr lang="th-TH" smtClean="0"/>
          </a:p>
          <a:p>
            <a:r>
              <a:rPr lang="th-TH" smtClean="0"/>
              <a:t>โหนด </a:t>
            </a:r>
            <a:r>
              <a:rPr lang="en-US" smtClean="0">
                <a:cs typeface="Browallia New" pitchFamily="34" charset="-34"/>
              </a:rPr>
              <a:t>(Node)</a:t>
            </a:r>
            <a:endParaRPr lang="th-TH" smtClean="0"/>
          </a:p>
          <a:p>
            <a:r>
              <a:rPr lang="th-TH" smtClean="0"/>
              <a:t>ลิงค์ </a:t>
            </a:r>
            <a:r>
              <a:rPr lang="en-US" smtClean="0">
                <a:cs typeface="Browallia New" pitchFamily="34" charset="-34"/>
              </a:rPr>
              <a:t>(Link)</a:t>
            </a:r>
            <a:endParaRPr lang="th-TH" smtClean="0"/>
          </a:p>
          <a:p>
            <a:r>
              <a:rPr lang="th-TH" smtClean="0"/>
              <a:t>โครงสร้างไฮราคี่ </a:t>
            </a:r>
            <a:r>
              <a:rPr lang="en-US" smtClean="0">
                <a:cs typeface="Browallia New" pitchFamily="34" charset="-34"/>
              </a:rPr>
              <a:t>(Hierarchies Structure)</a:t>
            </a:r>
            <a:endParaRPr lang="th-TH" smtClean="0"/>
          </a:p>
          <a:p>
            <a:pPr>
              <a:buFont typeface="Wingdings 2" pitchFamily="18" charset="2"/>
              <a:buNone/>
            </a:pP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องค์ประกอบของไฮเปอร์เท็กซ์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h-TH" smtClean="0"/>
              <a:t>พอยต์ </a:t>
            </a:r>
            <a:r>
              <a:rPr lang="en-US" smtClean="0">
                <a:cs typeface="Browallia New" pitchFamily="34" charset="-34"/>
              </a:rPr>
              <a:t>(Point)</a:t>
            </a:r>
            <a:endParaRPr lang="th-TH" smtClean="0"/>
          </a:p>
          <a:p>
            <a:r>
              <a:rPr lang="th-TH" smtClean="0"/>
              <a:t>หมายถึง กลุ่มคำ หรือ วลี ที่เป็นข้อความพิเศษที่แสดงว่ามีการเชื่อมโยงเกิดขึ้น ข้อความเล่านี้จะมีลักษณะแตกต่างออกไป เช่น ตัวหนา ขีดเส้นใต้ การเน้นสี หรือตัวเอียง บางครั้งเรียกว่า สมอเชื่อมโยง </a:t>
            </a:r>
            <a:r>
              <a:rPr lang="en-US" smtClean="0">
                <a:cs typeface="Browallia New" pitchFamily="34" charset="-34"/>
              </a:rPr>
              <a:t>(Link Anchor) </a:t>
            </a:r>
            <a:r>
              <a:rPr lang="th-TH" smtClean="0"/>
              <a:t>หมายถึง จุดหรือหลักสำหรับการเชื่อมโยงข้อมูล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0"/>
          </a:xfrm>
        </p:spPr>
        <p:txBody>
          <a:bodyPr/>
          <a:lstStyle/>
          <a:p>
            <a:r>
              <a:rPr lang="th-TH" b="1" dirty="0" smtClean="0">
                <a:solidFill>
                  <a:schemeClr val="accent5">
                    <a:lumMod val="75000"/>
                  </a:schemeClr>
                </a:solidFill>
              </a:rPr>
              <a:t>วิวัฒนาการของไฮเปอร์เท็กซ์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600" dirty="0" smtClean="0"/>
              <a:t>จะถือได้ว่า </a:t>
            </a:r>
            <a:r>
              <a:rPr lang="en-US" sz="3600" dirty="0" smtClean="0">
                <a:cs typeface="Browallia New" pitchFamily="34" charset="-34"/>
              </a:rPr>
              <a:t>Hypertext </a:t>
            </a:r>
            <a:r>
              <a:rPr lang="th-TH" sz="3600" dirty="0" smtClean="0"/>
              <a:t>ได้ถือกำเนิดมาก่อนที่ </a:t>
            </a:r>
            <a:r>
              <a:rPr lang="en-US" sz="3600" dirty="0" err="1" smtClean="0">
                <a:cs typeface="Browallia New" pitchFamily="34" charset="-34"/>
              </a:rPr>
              <a:t>Blaise</a:t>
            </a:r>
            <a:r>
              <a:rPr lang="en-US" sz="3600" dirty="0" smtClean="0">
                <a:cs typeface="Browallia New" pitchFamily="34" charset="-34"/>
              </a:rPr>
              <a:t> Pascal </a:t>
            </a:r>
            <a:r>
              <a:rPr lang="th-TH" sz="3600" dirty="0" smtClean="0"/>
              <a:t>นักวิทยาศาสตร์ชาวฝรั่งเศสได้คิดค้นเครื่องคำนวณสำหรับบวกลบเลขได้สำเร็จเป็นเครื่องแรกของโลก</a:t>
            </a:r>
          </a:p>
          <a:p>
            <a:r>
              <a:rPr lang="th-TH" sz="3600" dirty="0" smtClean="0"/>
              <a:t>เพียงแต่ </a:t>
            </a:r>
            <a:r>
              <a:rPr lang="en-US" sz="3600" dirty="0" smtClean="0">
                <a:cs typeface="Browallia New" pitchFamily="34" charset="-34"/>
              </a:rPr>
              <a:t>Hypertext </a:t>
            </a:r>
            <a:r>
              <a:rPr lang="th-TH" sz="3600" dirty="0" smtClean="0"/>
              <a:t>ยังเป็นเพียงแค่แนวคิด ยังไม่สามารถนำมาใช้งานได้จริง หลังจากเทคโนโลยียังไม่สนับสนุน และรองรับการทำงานได้นั่นเอง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องค์ประกอบของไฮเปอร์เท็กซ์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h-TH" smtClean="0"/>
              <a:t>โหนด </a:t>
            </a:r>
            <a:r>
              <a:rPr lang="en-US" smtClean="0">
                <a:cs typeface="Browallia New" pitchFamily="34" charset="-34"/>
              </a:rPr>
              <a:t>(Node)</a:t>
            </a:r>
            <a:endParaRPr lang="th-TH" smtClean="0"/>
          </a:p>
          <a:p>
            <a:r>
              <a:rPr lang="th-TH" smtClean="0"/>
              <a:t>กลุ่มข้อมูลที่สัมพันธ์กันหรือเป็นเรื่องเดียวกัน ซึ่งบางครั้งเรียกโหนดว่า การ์ด </a:t>
            </a:r>
            <a:r>
              <a:rPr lang="en-US" smtClean="0">
                <a:cs typeface="Browallia New" pitchFamily="34" charset="-34"/>
              </a:rPr>
              <a:t>(Card) 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องค์ประกอบของไฮเปอร์เท็กซ์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h-TH" smtClean="0"/>
              <a:t>ลิงค์ </a:t>
            </a:r>
            <a:r>
              <a:rPr lang="en-US" smtClean="0">
                <a:cs typeface="Browallia New" pitchFamily="34" charset="-34"/>
              </a:rPr>
              <a:t>(Link)</a:t>
            </a:r>
            <a:endParaRPr lang="th-TH" smtClean="0"/>
          </a:p>
          <a:p>
            <a:r>
              <a:rPr lang="th-TH" smtClean="0"/>
              <a:t>การเชื่อมโยงเอกสารจากต้นทางไปปลายทาง ดดยมีกลไกลช่วยนำทางไปยังเป้าหมายได้ทั่วทั้งระบบ</a:t>
            </a:r>
          </a:p>
          <a:p>
            <a:pPr lvl="1">
              <a:buFont typeface="Wingdings" pitchFamily="2" charset="2"/>
              <a:buChar char="§"/>
            </a:pPr>
            <a:r>
              <a:rPr lang="th-TH" smtClean="0"/>
              <a:t>การเชื่อมโยงภายใน </a:t>
            </a:r>
            <a:r>
              <a:rPr lang="en-US" smtClean="0">
                <a:cs typeface="Browallia New" pitchFamily="34" charset="-34"/>
              </a:rPr>
              <a:t>(Internal Link) </a:t>
            </a:r>
            <a:r>
              <a:rPr lang="th-TH" smtClean="0"/>
              <a:t>การเชื่อมโยงเว็บเพจภายในเว็บไซต์เดียวกัน</a:t>
            </a:r>
          </a:p>
          <a:p>
            <a:pPr lvl="2">
              <a:buFont typeface="Wingdings" pitchFamily="2" charset="2"/>
              <a:buChar char="§"/>
            </a:pPr>
            <a:r>
              <a:rPr lang="th-TH" smtClean="0"/>
              <a:t>เชื่อมโยงระหว่างหน้า</a:t>
            </a:r>
          </a:p>
          <a:p>
            <a:pPr lvl="2">
              <a:buFont typeface="Wingdings" pitchFamily="2" charset="2"/>
              <a:buChar char="§"/>
            </a:pPr>
            <a:r>
              <a:rPr lang="th-TH" smtClean="0"/>
              <a:t>เชื่อมโยงภายในหน้าเดียวกัน</a:t>
            </a:r>
          </a:p>
          <a:p>
            <a:pPr lvl="1">
              <a:buFont typeface="Wingdings" pitchFamily="2" charset="2"/>
              <a:buChar char="§"/>
            </a:pPr>
            <a:r>
              <a:rPr lang="th-TH" smtClean="0"/>
              <a:t>การเชื่อมโยงภายนอก </a:t>
            </a:r>
            <a:r>
              <a:rPr lang="en-US" smtClean="0">
                <a:cs typeface="Browallia New" pitchFamily="34" charset="-34"/>
              </a:rPr>
              <a:t>(External Link) </a:t>
            </a:r>
            <a:r>
              <a:rPr lang="th-TH" smtClean="0"/>
              <a:t>การเชื่อมโยงเว็บไซต์อื่น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องค์ประกอบของไฮเปอร์เท็กซ์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h-TH" smtClean="0"/>
              <a:t>สามารถแบ่งลิงค์ออกเป็น 3 ชนิด ได้แก่</a:t>
            </a:r>
          </a:p>
          <a:p>
            <a:r>
              <a:rPr lang="th-TH" smtClean="0"/>
              <a:t>ลิงค์ชนิดอ้างถึง </a:t>
            </a:r>
            <a:r>
              <a:rPr lang="en-US" smtClean="0">
                <a:cs typeface="Browallia New" pitchFamily="34" charset="-34"/>
              </a:rPr>
              <a:t>(Referantial Link)</a:t>
            </a:r>
            <a:endParaRPr lang="th-TH" smtClean="0"/>
          </a:p>
          <a:p>
            <a:r>
              <a:rPr lang="th-TH" smtClean="0"/>
              <a:t>ลิงค์ชนิดแผนภูมิ </a:t>
            </a:r>
            <a:r>
              <a:rPr lang="en-US" smtClean="0">
                <a:cs typeface="Browallia New" pitchFamily="34" charset="-34"/>
              </a:rPr>
              <a:t>(Organization Link)</a:t>
            </a:r>
            <a:endParaRPr lang="th-TH" smtClean="0"/>
          </a:p>
          <a:p>
            <a:r>
              <a:rPr lang="th-TH" smtClean="0"/>
              <a:t>ลิงค์ชนิดคีย์เวิร์ค </a:t>
            </a:r>
            <a:r>
              <a:rPr lang="en-US" smtClean="0">
                <a:cs typeface="Browallia New" pitchFamily="34" charset="-34"/>
              </a:rPr>
              <a:t>(Keyword Link)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องค์ประกอบของไฮเปอร์เท็กซ์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h-TH" smtClean="0"/>
              <a:t>ลิงค์ชนิดอ้างถึง </a:t>
            </a:r>
            <a:r>
              <a:rPr lang="en-US" smtClean="0">
                <a:cs typeface="Browallia New" pitchFamily="34" charset="-34"/>
              </a:rPr>
              <a:t>(Referantial Link)</a:t>
            </a:r>
            <a:endParaRPr lang="th-TH" smtClean="0"/>
          </a:p>
          <a:p>
            <a:r>
              <a:rPr lang="th-TH" smtClean="0"/>
              <a:t>เชื่อมโยงด้วยการอ้างถึงโดยตรงระหว่างจุดสองจุด </a:t>
            </a:r>
            <a:r>
              <a:rPr lang="en-US" smtClean="0">
                <a:cs typeface="Browallia New" pitchFamily="34" charset="-34"/>
              </a:rPr>
              <a:t>(Point </a:t>
            </a:r>
            <a:r>
              <a:rPr lang="th-TH" smtClean="0"/>
              <a:t>หรือ </a:t>
            </a:r>
            <a:r>
              <a:rPr lang="en-US" smtClean="0">
                <a:cs typeface="Browallia New" pitchFamily="34" charset="-34"/>
              </a:rPr>
              <a:t>Node)</a:t>
            </a:r>
            <a:r>
              <a:rPr lang="th-TH" smtClean="0"/>
              <a:t> จากจุดเริ่มต้น และจุดสิ้นสุด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องค์ประกอบของไฮเปอร์เท็กซ์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/>
              <a:t>ลิงค์ชนิดแผนภูมิ </a:t>
            </a:r>
            <a:r>
              <a:rPr lang="en-US" smtClean="0">
                <a:cs typeface="Browallia New" pitchFamily="34" charset="-34"/>
              </a:rPr>
              <a:t>(Organization Link) </a:t>
            </a:r>
          </a:p>
          <a:p>
            <a:r>
              <a:rPr lang="th-TH" smtClean="0"/>
              <a:t>คล้ายกับลิงค์ชนิดอ้างถึง ต่างกันที่เป็นการเชื่อมกันระหว่างโหนดในลักษณะที่เป็นโครงสร้างไฮราคี่</a:t>
            </a:r>
            <a:endParaRPr lang="en-US" smtClean="0">
              <a:cs typeface="Browallia New" pitchFamily="34" charset="-34"/>
            </a:endParaRPr>
          </a:p>
          <a:p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องค์ประกอบของไฮเปอร์เท็กซ์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/>
              <a:t>ลิงค์ชนิดคีย์เวิร์ค </a:t>
            </a:r>
            <a:r>
              <a:rPr lang="en-US" smtClean="0">
                <a:cs typeface="Browallia New" pitchFamily="34" charset="-34"/>
              </a:rPr>
              <a:t>(Keyword Link)</a:t>
            </a:r>
            <a:endParaRPr lang="th-TH" smtClean="0"/>
          </a:p>
          <a:p>
            <a:r>
              <a:rPr lang="th-TH" smtClean="0"/>
              <a:t>เป็นการนำเอากลุ่มคำหรือวลีต่างๆ ที่มีความหมายและความสัมพันธ์กันมาเชื่อโครงกันด้วยวิธีการเดียวกันกับลิงค์แบบอื่นๆ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err="1" smtClean="0"/>
              <a:t>โครงสร้างไฮ</a:t>
            </a:r>
            <a:r>
              <a:rPr lang="th-TH" dirty="0" smtClean="0"/>
              <a:t>ราคี่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h-TH" dirty="0" smtClean="0"/>
              <a:t>เป็นการการผสมผสานระหว่างโครงสร้างระบบไฮเปอร์เท็กซ์ 2 ชนิด ได้แก่ ชนิดที่ไม่มีโครงสร้างที่แน่นอน กับ ชนิดที่มีโครงสร้างที่แน่นอน เนื้อหาทั้งหมดแบ่งออกเป็นเนื้อหาย่อยๆ ในลักษณะของแผนภูมิแบบลำดับ หรือแบบโครงสร้างต้นไม้ โครงสร้างแลลนี้สามารถจำแนกได้เป็น 3 ประเภท</a:t>
            </a:r>
          </a:p>
          <a:p>
            <a:pPr marL="640080" lvl="1" indent="-246888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 smtClean="0"/>
              <a:t>โครงสร้างไฮราคี่แบบจำกัดความสัมพันธ์ </a:t>
            </a:r>
            <a:br>
              <a:rPr lang="th-TH" dirty="0" smtClean="0"/>
            </a:br>
            <a:r>
              <a:rPr lang="en-US" dirty="0" smtClean="0"/>
              <a:t>Strict Hierarchy</a:t>
            </a:r>
            <a:endParaRPr lang="th-TH" dirty="0" smtClean="0"/>
          </a:p>
          <a:p>
            <a:pPr marL="640080" lvl="1" indent="-246888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 smtClean="0"/>
              <a:t>โครงสร้างไฮราคี่แบบไม่จำกัดความสัมพันธ์</a:t>
            </a:r>
            <a:br>
              <a:rPr lang="th-TH" dirty="0" smtClean="0"/>
            </a:br>
            <a:r>
              <a:rPr lang="en-US" dirty="0" smtClean="0"/>
              <a:t>Compromised Hierarchy</a:t>
            </a:r>
            <a:endParaRPr lang="th-TH" dirty="0" smtClean="0"/>
          </a:p>
          <a:p>
            <a:pPr marL="640080" lvl="1" indent="-246888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 smtClean="0"/>
              <a:t>โครงสร้างไฮราคี่ชนิดซ้อน</a:t>
            </a:r>
            <a:br>
              <a:rPr lang="th-TH" dirty="0" smtClean="0"/>
            </a:br>
            <a:r>
              <a:rPr lang="en-US" dirty="0" smtClean="0"/>
              <a:t>Overlapping Hierarchy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ctr"/>
            <a:r>
              <a:rPr lang="th-TH" sz="5400" smtClean="0">
                <a:solidFill>
                  <a:srgbClr val="000000"/>
                </a:solidFill>
              </a:rPr>
              <a:t>โครงสร้างไฮราคี่แบบจำกัดความสัมพันธ์ 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th-TH" smtClean="0"/>
              <a:t>เป็นโครงสร้างที่เชื่อมโยงความสัมพันธ์อย่างชัดเจนและไม่ซับซ้อน</a:t>
            </a:r>
          </a:p>
        </p:txBody>
      </p:sp>
      <p:sp>
        <p:nvSpPr>
          <p:cNvPr id="4" name="Rectangle 3"/>
          <p:cNvSpPr/>
          <p:nvPr/>
        </p:nvSpPr>
        <p:spPr>
          <a:xfrm>
            <a:off x="3857625" y="2286000"/>
            <a:ext cx="785813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6" name="Rectangle 5"/>
          <p:cNvSpPr/>
          <p:nvPr/>
        </p:nvSpPr>
        <p:spPr>
          <a:xfrm>
            <a:off x="2786063" y="3500438"/>
            <a:ext cx="785812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7" name="Rectangle 6"/>
          <p:cNvSpPr/>
          <p:nvPr/>
        </p:nvSpPr>
        <p:spPr>
          <a:xfrm>
            <a:off x="4929188" y="3500438"/>
            <a:ext cx="785812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8" name="Rectangle 7"/>
          <p:cNvSpPr/>
          <p:nvPr/>
        </p:nvSpPr>
        <p:spPr>
          <a:xfrm>
            <a:off x="5429250" y="4714875"/>
            <a:ext cx="785813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9" name="Rectangle 8"/>
          <p:cNvSpPr/>
          <p:nvPr/>
        </p:nvSpPr>
        <p:spPr>
          <a:xfrm>
            <a:off x="4429125" y="4714875"/>
            <a:ext cx="785813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10" name="Rectangle 9"/>
          <p:cNvSpPr/>
          <p:nvPr/>
        </p:nvSpPr>
        <p:spPr>
          <a:xfrm>
            <a:off x="3286125" y="4714875"/>
            <a:ext cx="785813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11" name="Rectangle 10"/>
          <p:cNvSpPr/>
          <p:nvPr/>
        </p:nvSpPr>
        <p:spPr>
          <a:xfrm>
            <a:off x="2286000" y="4714875"/>
            <a:ext cx="785813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cxnSp>
        <p:nvCxnSpPr>
          <p:cNvPr id="13" name="Straight Arrow Connector 12"/>
          <p:cNvCxnSpPr>
            <a:stCxn id="4" idx="2"/>
            <a:endCxn id="7" idx="0"/>
          </p:cNvCxnSpPr>
          <p:nvPr/>
        </p:nvCxnSpPr>
        <p:spPr>
          <a:xfrm rot="16200000" flipH="1">
            <a:off x="4643438" y="2820988"/>
            <a:ext cx="285750" cy="10731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2"/>
            <a:endCxn id="6" idx="0"/>
          </p:cNvCxnSpPr>
          <p:nvPr/>
        </p:nvCxnSpPr>
        <p:spPr>
          <a:xfrm rot="5400000">
            <a:off x="3571082" y="2821781"/>
            <a:ext cx="285750" cy="10715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2"/>
            <a:endCxn id="8" idx="0"/>
          </p:cNvCxnSpPr>
          <p:nvPr/>
        </p:nvCxnSpPr>
        <p:spPr>
          <a:xfrm rot="16200000" flipH="1">
            <a:off x="5430044" y="4321969"/>
            <a:ext cx="285750" cy="50006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2"/>
            <a:endCxn id="9" idx="0"/>
          </p:cNvCxnSpPr>
          <p:nvPr/>
        </p:nvCxnSpPr>
        <p:spPr>
          <a:xfrm rot="5400000">
            <a:off x="4929982" y="4321968"/>
            <a:ext cx="285750" cy="500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" idx="2"/>
            <a:endCxn id="10" idx="0"/>
          </p:cNvCxnSpPr>
          <p:nvPr/>
        </p:nvCxnSpPr>
        <p:spPr>
          <a:xfrm rot="16200000" flipH="1">
            <a:off x="3285332" y="4321968"/>
            <a:ext cx="285750" cy="500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2"/>
            <a:endCxn id="11" idx="0"/>
          </p:cNvCxnSpPr>
          <p:nvPr/>
        </p:nvCxnSpPr>
        <p:spPr>
          <a:xfrm rot="5400000">
            <a:off x="2785269" y="4321969"/>
            <a:ext cx="285750" cy="50006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โครงสร้างไฮราคี่แบบไม่จำกัดความสัมพันธ์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>
              <a:cs typeface="Browallia New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57625" y="2286000"/>
            <a:ext cx="785813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5" name="Rectangle 4"/>
          <p:cNvSpPr/>
          <p:nvPr/>
        </p:nvSpPr>
        <p:spPr>
          <a:xfrm>
            <a:off x="2786063" y="3500438"/>
            <a:ext cx="785812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6" name="Rectangle 5"/>
          <p:cNvSpPr/>
          <p:nvPr/>
        </p:nvSpPr>
        <p:spPr>
          <a:xfrm>
            <a:off x="4929188" y="3500438"/>
            <a:ext cx="785812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7" name="Rectangle 6"/>
          <p:cNvSpPr/>
          <p:nvPr/>
        </p:nvSpPr>
        <p:spPr>
          <a:xfrm>
            <a:off x="5429250" y="4714875"/>
            <a:ext cx="785813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8" name="Rectangle 7"/>
          <p:cNvSpPr/>
          <p:nvPr/>
        </p:nvSpPr>
        <p:spPr>
          <a:xfrm>
            <a:off x="4429125" y="4714875"/>
            <a:ext cx="785813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9" name="Rectangle 8"/>
          <p:cNvSpPr/>
          <p:nvPr/>
        </p:nvSpPr>
        <p:spPr>
          <a:xfrm>
            <a:off x="3286125" y="4714875"/>
            <a:ext cx="785813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10" name="Rectangle 9"/>
          <p:cNvSpPr/>
          <p:nvPr/>
        </p:nvSpPr>
        <p:spPr>
          <a:xfrm>
            <a:off x="2286000" y="4714875"/>
            <a:ext cx="785813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cxnSp>
        <p:nvCxnSpPr>
          <p:cNvPr id="11" name="Straight Arrow Connector 10"/>
          <p:cNvCxnSpPr>
            <a:stCxn id="4" idx="2"/>
            <a:endCxn id="6" idx="0"/>
          </p:cNvCxnSpPr>
          <p:nvPr/>
        </p:nvCxnSpPr>
        <p:spPr>
          <a:xfrm rot="16200000" flipH="1">
            <a:off x="4643438" y="2820988"/>
            <a:ext cx="285750" cy="10731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2"/>
            <a:endCxn id="5" idx="0"/>
          </p:cNvCxnSpPr>
          <p:nvPr/>
        </p:nvCxnSpPr>
        <p:spPr>
          <a:xfrm rot="5400000">
            <a:off x="3571082" y="2821781"/>
            <a:ext cx="285750" cy="10715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2"/>
            <a:endCxn id="7" idx="0"/>
          </p:cNvCxnSpPr>
          <p:nvPr/>
        </p:nvCxnSpPr>
        <p:spPr>
          <a:xfrm rot="16200000" flipH="1">
            <a:off x="5430044" y="4321969"/>
            <a:ext cx="285750" cy="50006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2"/>
            <a:endCxn id="8" idx="0"/>
          </p:cNvCxnSpPr>
          <p:nvPr/>
        </p:nvCxnSpPr>
        <p:spPr>
          <a:xfrm rot="5400000">
            <a:off x="4929982" y="4321968"/>
            <a:ext cx="285750" cy="500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9" idx="0"/>
          </p:cNvCxnSpPr>
          <p:nvPr/>
        </p:nvCxnSpPr>
        <p:spPr>
          <a:xfrm rot="16200000" flipH="1">
            <a:off x="3285332" y="4321968"/>
            <a:ext cx="285750" cy="500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2"/>
            <a:endCxn id="10" idx="0"/>
          </p:cNvCxnSpPr>
          <p:nvPr/>
        </p:nvCxnSpPr>
        <p:spPr>
          <a:xfrm rot="5400000">
            <a:off x="2785269" y="4321969"/>
            <a:ext cx="285750" cy="50006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2"/>
            <a:endCxn id="9" idx="0"/>
          </p:cNvCxnSpPr>
          <p:nvPr/>
        </p:nvCxnSpPr>
        <p:spPr>
          <a:xfrm rot="5400000">
            <a:off x="3213894" y="3679032"/>
            <a:ext cx="1500187" cy="5715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โครงสร้างไฮราคี่ชนิดซ้อน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>
              <a:cs typeface="Browallia New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71938" y="1571625"/>
            <a:ext cx="785812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5" name="Rectangle 4"/>
          <p:cNvSpPr/>
          <p:nvPr/>
        </p:nvSpPr>
        <p:spPr>
          <a:xfrm>
            <a:off x="3000375" y="2786063"/>
            <a:ext cx="785813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6" name="Rectangle 5"/>
          <p:cNvSpPr/>
          <p:nvPr/>
        </p:nvSpPr>
        <p:spPr>
          <a:xfrm>
            <a:off x="5143500" y="2786063"/>
            <a:ext cx="785813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7" name="Rectangle 6"/>
          <p:cNvSpPr/>
          <p:nvPr/>
        </p:nvSpPr>
        <p:spPr>
          <a:xfrm>
            <a:off x="5643563" y="4000500"/>
            <a:ext cx="785812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8" name="Rectangle 7"/>
          <p:cNvSpPr/>
          <p:nvPr/>
        </p:nvSpPr>
        <p:spPr>
          <a:xfrm>
            <a:off x="4643438" y="4000500"/>
            <a:ext cx="785812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9" name="Rectangle 8"/>
          <p:cNvSpPr/>
          <p:nvPr/>
        </p:nvSpPr>
        <p:spPr>
          <a:xfrm>
            <a:off x="3500438" y="4000500"/>
            <a:ext cx="785812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10" name="Rectangle 9"/>
          <p:cNvSpPr/>
          <p:nvPr/>
        </p:nvSpPr>
        <p:spPr>
          <a:xfrm>
            <a:off x="2500313" y="4000500"/>
            <a:ext cx="785812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cxnSp>
        <p:nvCxnSpPr>
          <p:cNvPr id="11" name="Straight Arrow Connector 10"/>
          <p:cNvCxnSpPr>
            <a:stCxn id="4" idx="2"/>
            <a:endCxn id="6" idx="0"/>
          </p:cNvCxnSpPr>
          <p:nvPr/>
        </p:nvCxnSpPr>
        <p:spPr>
          <a:xfrm rot="16200000" flipH="1">
            <a:off x="4857750" y="2106613"/>
            <a:ext cx="285750" cy="10731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2"/>
            <a:endCxn id="5" idx="0"/>
          </p:cNvCxnSpPr>
          <p:nvPr/>
        </p:nvCxnSpPr>
        <p:spPr>
          <a:xfrm rot="5400000">
            <a:off x="3785394" y="2107407"/>
            <a:ext cx="285750" cy="107156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2"/>
            <a:endCxn id="7" idx="0"/>
          </p:cNvCxnSpPr>
          <p:nvPr/>
        </p:nvCxnSpPr>
        <p:spPr>
          <a:xfrm rot="16200000" flipH="1">
            <a:off x="5644357" y="3607593"/>
            <a:ext cx="285750" cy="500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2"/>
            <a:endCxn id="8" idx="0"/>
          </p:cNvCxnSpPr>
          <p:nvPr/>
        </p:nvCxnSpPr>
        <p:spPr>
          <a:xfrm rot="5400000">
            <a:off x="5144294" y="3607594"/>
            <a:ext cx="285750" cy="50006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8" idx="0"/>
          </p:cNvCxnSpPr>
          <p:nvPr/>
        </p:nvCxnSpPr>
        <p:spPr>
          <a:xfrm rot="16200000" flipH="1">
            <a:off x="4071938" y="3035300"/>
            <a:ext cx="285750" cy="16446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2"/>
            <a:endCxn id="10" idx="0"/>
          </p:cNvCxnSpPr>
          <p:nvPr/>
        </p:nvCxnSpPr>
        <p:spPr>
          <a:xfrm rot="5400000">
            <a:off x="2999582" y="3607593"/>
            <a:ext cx="285750" cy="500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2"/>
            <a:endCxn id="9" idx="0"/>
          </p:cNvCxnSpPr>
          <p:nvPr/>
        </p:nvCxnSpPr>
        <p:spPr>
          <a:xfrm rot="5400000">
            <a:off x="3428206" y="2964657"/>
            <a:ext cx="1500187" cy="5715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143500" y="5214938"/>
            <a:ext cx="785813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19" name="Rectangle 18"/>
          <p:cNvSpPr/>
          <p:nvPr/>
        </p:nvSpPr>
        <p:spPr>
          <a:xfrm>
            <a:off x="4071938" y="5214938"/>
            <a:ext cx="785812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20" name="Rectangle 19"/>
          <p:cNvSpPr/>
          <p:nvPr/>
        </p:nvSpPr>
        <p:spPr>
          <a:xfrm>
            <a:off x="3000375" y="5214938"/>
            <a:ext cx="785813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cxnSp>
        <p:nvCxnSpPr>
          <p:cNvPr id="21" name="Straight Arrow Connector 20"/>
          <p:cNvCxnSpPr>
            <a:stCxn id="4" idx="2"/>
            <a:endCxn id="19" idx="0"/>
          </p:cNvCxnSpPr>
          <p:nvPr/>
        </p:nvCxnSpPr>
        <p:spPr>
          <a:xfrm rot="5400000">
            <a:off x="3106738" y="3857625"/>
            <a:ext cx="2716212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9" idx="2"/>
            <a:endCxn id="20" idx="0"/>
          </p:cNvCxnSpPr>
          <p:nvPr/>
        </p:nvCxnSpPr>
        <p:spPr>
          <a:xfrm rot="5400000">
            <a:off x="3499644" y="4822032"/>
            <a:ext cx="285750" cy="50006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9" idx="2"/>
            <a:endCxn id="18" idx="0"/>
          </p:cNvCxnSpPr>
          <p:nvPr/>
        </p:nvCxnSpPr>
        <p:spPr>
          <a:xfrm rot="16200000" flipH="1">
            <a:off x="4572000" y="4249738"/>
            <a:ext cx="285750" cy="16446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8" idx="2"/>
            <a:endCxn id="19" idx="0"/>
          </p:cNvCxnSpPr>
          <p:nvPr/>
        </p:nvCxnSpPr>
        <p:spPr>
          <a:xfrm rot="5400000">
            <a:off x="4607719" y="4785519"/>
            <a:ext cx="285750" cy="5730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2"/>
            <a:endCxn id="18" idx="0"/>
          </p:cNvCxnSpPr>
          <p:nvPr/>
        </p:nvCxnSpPr>
        <p:spPr>
          <a:xfrm rot="5400000">
            <a:off x="5644357" y="4822031"/>
            <a:ext cx="285750" cy="500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วิวัฒนาการของไฮเปอร์เท็กซ์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ปี ค.ศ. 1945 </a:t>
            </a:r>
            <a:r>
              <a:rPr lang="en-US" dirty="0" err="1" smtClean="0">
                <a:cs typeface="Browallia New" pitchFamily="34" charset="-34"/>
              </a:rPr>
              <a:t>Vannevar</a:t>
            </a:r>
            <a:r>
              <a:rPr lang="en-US" dirty="0" smtClean="0">
                <a:cs typeface="Browallia New" pitchFamily="34" charset="-34"/>
              </a:rPr>
              <a:t> Bush </a:t>
            </a:r>
            <a:r>
              <a:rPr lang="th-TH" dirty="0" smtClean="0"/>
              <a:t>นักปราชญ์ด้านวิทยา</a:t>
            </a:r>
            <a:r>
              <a:rPr lang="th-TH" dirty="0" err="1" smtClean="0"/>
              <a:t>ศาตร์ด้</a:t>
            </a:r>
            <a:r>
              <a:rPr lang="th-TH" dirty="0" smtClean="0"/>
              <a:t>คิดเครื่องมือสำหรับกระบวนการเรียนรู้และความจำของมนุษย์ที่จำเป็นต้องมีการบันทึกจัดเก็บและติดต่อสื่อสารที่มีความรวดเร็ว โดยเรียกเครื่องมือนี้ว่า “</a:t>
            </a:r>
            <a:r>
              <a:rPr lang="en-US" dirty="0" smtClean="0">
                <a:cs typeface="Browallia New" pitchFamily="34" charset="-34"/>
              </a:rPr>
              <a:t>MEMEX</a:t>
            </a:r>
            <a:r>
              <a:rPr lang="th-TH" dirty="0" smtClean="0"/>
              <a:t> (</a:t>
            </a:r>
            <a:r>
              <a:rPr lang="en-US" dirty="0" smtClean="0">
                <a:cs typeface="Browallia New" pitchFamily="34" charset="-34"/>
              </a:rPr>
              <a:t>Memory Extender</a:t>
            </a:r>
            <a:r>
              <a:rPr lang="th-TH" dirty="0" smtClean="0"/>
              <a:t>)”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dirty="0" smtClean="0"/>
              <a:t>โครงสร้างไฮราคี่ชนิดที่มีโครงสร้างแน่นอน </a:t>
            </a:r>
            <a:r>
              <a:rPr lang="en-US" dirty="0" smtClean="0"/>
              <a:t>(Structured Hypertext)</a:t>
            </a:r>
            <a:endParaRPr lang="th-TH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/>
              <a:t>สามารถแบ่งย่อยได้เป็น 2 ชนิด ได้แก่</a:t>
            </a:r>
          </a:p>
          <a:p>
            <a:pPr lvl="1">
              <a:buFont typeface="Wingdings" pitchFamily="2" charset="2"/>
              <a:buChar char="§"/>
            </a:pPr>
            <a:r>
              <a:rPr lang="th-TH" smtClean="0"/>
              <a:t>โครงสร้างชนิดเรียงลำดับ </a:t>
            </a:r>
            <a:r>
              <a:rPr lang="en-US" smtClean="0">
                <a:cs typeface="Browallia New" pitchFamily="34" charset="-34"/>
              </a:rPr>
              <a:t/>
            </a:r>
            <a:br>
              <a:rPr lang="en-US" smtClean="0">
                <a:cs typeface="Browallia New" pitchFamily="34" charset="-34"/>
              </a:rPr>
            </a:br>
            <a:r>
              <a:rPr lang="en-US" smtClean="0">
                <a:cs typeface="Browallia New" pitchFamily="34" charset="-34"/>
              </a:rPr>
              <a:t>(Sequential Hypertext)</a:t>
            </a:r>
            <a:endParaRPr lang="th-TH" smtClean="0"/>
          </a:p>
          <a:p>
            <a:pPr lvl="1">
              <a:buFont typeface="Wingdings" pitchFamily="2" charset="2"/>
              <a:buChar char="§"/>
            </a:pPr>
            <a:r>
              <a:rPr lang="th-TH" smtClean="0"/>
              <a:t>โครงสร้างชนิดจดหมาย </a:t>
            </a:r>
            <a:r>
              <a:rPr lang="en-US" smtClean="0">
                <a:cs typeface="Browallia New" pitchFamily="34" charset="-34"/>
              </a:rPr>
              <a:t/>
            </a:r>
            <a:br>
              <a:rPr lang="en-US" smtClean="0">
                <a:cs typeface="Browallia New" pitchFamily="34" charset="-34"/>
              </a:rPr>
            </a:br>
            <a:r>
              <a:rPr lang="en-US" smtClean="0">
                <a:cs typeface="Browallia New" pitchFamily="34" charset="-34"/>
              </a:rPr>
              <a:t>(Sequential Hypertext for Mail)</a:t>
            </a:r>
            <a:endParaRPr lang="th-TH" smtClean="0"/>
          </a:p>
          <a:p>
            <a:endParaRPr lang="th-TH" smtClean="0"/>
          </a:p>
          <a:p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โครงสร้างชนิดเรียงลำดับ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th-TH" smtClean="0"/>
              <a:t>มีการจัดเรียงเนื้อหาไว้อย่างเป็นระเบียบ การเข้าถึงข้อมูลในแต่ละโหนดจำเป็นต้องผ่านดหนดที่อยู่ก่อนหน้าไปตามลำดับ ยกเว้นโหนดแรกหรือโหนดเริ่มต้น</a:t>
            </a:r>
          </a:p>
        </p:txBody>
      </p:sp>
      <p:cxnSp>
        <p:nvCxnSpPr>
          <p:cNvPr id="8" name="Shape 7"/>
          <p:cNvCxnSpPr>
            <a:stCxn id="18" idx="3"/>
            <a:endCxn id="19" idx="1"/>
          </p:cNvCxnSpPr>
          <p:nvPr/>
        </p:nvCxnSpPr>
        <p:spPr>
          <a:xfrm>
            <a:off x="2714625" y="3965575"/>
            <a:ext cx="357188" cy="158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hape 10"/>
          <p:cNvCxnSpPr>
            <a:stCxn id="19" idx="3"/>
            <a:endCxn id="20" idx="1"/>
          </p:cNvCxnSpPr>
          <p:nvPr/>
        </p:nvCxnSpPr>
        <p:spPr>
          <a:xfrm>
            <a:off x="3857625" y="3965575"/>
            <a:ext cx="357188" cy="158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hape 13"/>
          <p:cNvCxnSpPr>
            <a:stCxn id="20" idx="3"/>
            <a:endCxn id="21" idx="1"/>
          </p:cNvCxnSpPr>
          <p:nvPr/>
        </p:nvCxnSpPr>
        <p:spPr>
          <a:xfrm>
            <a:off x="5000625" y="3965575"/>
            <a:ext cx="357188" cy="158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928813" y="3500438"/>
            <a:ext cx="785812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19" name="Rectangle 18"/>
          <p:cNvSpPr/>
          <p:nvPr/>
        </p:nvSpPr>
        <p:spPr>
          <a:xfrm>
            <a:off x="3071813" y="3500438"/>
            <a:ext cx="785812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20" name="Rectangle 19"/>
          <p:cNvSpPr/>
          <p:nvPr/>
        </p:nvSpPr>
        <p:spPr>
          <a:xfrm>
            <a:off x="4214813" y="3500438"/>
            <a:ext cx="785812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21" name="Rectangle 20"/>
          <p:cNvSpPr/>
          <p:nvPr/>
        </p:nvSpPr>
        <p:spPr>
          <a:xfrm>
            <a:off x="5357813" y="3500438"/>
            <a:ext cx="785812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22" name="Rectangle 21"/>
          <p:cNvSpPr/>
          <p:nvPr/>
        </p:nvSpPr>
        <p:spPr>
          <a:xfrm>
            <a:off x="6572250" y="3500438"/>
            <a:ext cx="785813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cxnSp>
        <p:nvCxnSpPr>
          <p:cNvPr id="29" name="Shape 13"/>
          <p:cNvCxnSpPr>
            <a:stCxn id="21" idx="3"/>
            <a:endCxn id="22" idx="1"/>
          </p:cNvCxnSpPr>
          <p:nvPr/>
        </p:nvCxnSpPr>
        <p:spPr>
          <a:xfrm>
            <a:off x="6143625" y="3965575"/>
            <a:ext cx="428625" cy="158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โครงสร้างชนิดจดหมาย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/>
              <a:t>แบบโครงสร้างต้นไม้</a:t>
            </a:r>
          </a:p>
        </p:txBody>
      </p:sp>
      <p:sp>
        <p:nvSpPr>
          <p:cNvPr id="4" name="Rectangle 3"/>
          <p:cNvSpPr/>
          <p:nvPr/>
        </p:nvSpPr>
        <p:spPr>
          <a:xfrm>
            <a:off x="4214813" y="2000250"/>
            <a:ext cx="785812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5" name="Rectangle 4"/>
          <p:cNvSpPr/>
          <p:nvPr/>
        </p:nvSpPr>
        <p:spPr>
          <a:xfrm>
            <a:off x="2643188" y="3214688"/>
            <a:ext cx="785812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6" name="Rectangle 5"/>
          <p:cNvSpPr/>
          <p:nvPr/>
        </p:nvSpPr>
        <p:spPr>
          <a:xfrm>
            <a:off x="2643188" y="4429125"/>
            <a:ext cx="785812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7" name="Rectangle 6"/>
          <p:cNvSpPr/>
          <p:nvPr/>
        </p:nvSpPr>
        <p:spPr>
          <a:xfrm>
            <a:off x="3714750" y="3214688"/>
            <a:ext cx="785813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8" name="Rectangle 7"/>
          <p:cNvSpPr/>
          <p:nvPr/>
        </p:nvSpPr>
        <p:spPr>
          <a:xfrm>
            <a:off x="2643188" y="5643563"/>
            <a:ext cx="785812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9" name="Rectangle 8"/>
          <p:cNvSpPr/>
          <p:nvPr/>
        </p:nvSpPr>
        <p:spPr>
          <a:xfrm>
            <a:off x="4786313" y="3214688"/>
            <a:ext cx="785812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10" name="Rectangle 9"/>
          <p:cNvSpPr/>
          <p:nvPr/>
        </p:nvSpPr>
        <p:spPr>
          <a:xfrm>
            <a:off x="5857875" y="3214688"/>
            <a:ext cx="785813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cxnSp>
        <p:nvCxnSpPr>
          <p:cNvPr id="20" name="Shape 19"/>
          <p:cNvCxnSpPr>
            <a:stCxn id="5" idx="2"/>
            <a:endCxn id="6" idx="0"/>
          </p:cNvCxnSpPr>
          <p:nvPr/>
        </p:nvCxnSpPr>
        <p:spPr>
          <a:xfrm rot="5400000">
            <a:off x="2893219" y="4287044"/>
            <a:ext cx="285750" cy="158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3714750" y="4429125"/>
            <a:ext cx="785813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47" name="Rectangle 46"/>
          <p:cNvSpPr/>
          <p:nvPr/>
        </p:nvSpPr>
        <p:spPr>
          <a:xfrm>
            <a:off x="4786313" y="4429125"/>
            <a:ext cx="785812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48" name="Rectangle 47"/>
          <p:cNvSpPr/>
          <p:nvPr/>
        </p:nvSpPr>
        <p:spPr>
          <a:xfrm>
            <a:off x="5857875" y="4429125"/>
            <a:ext cx="785813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49" name="Rectangle 48"/>
          <p:cNvSpPr/>
          <p:nvPr/>
        </p:nvSpPr>
        <p:spPr>
          <a:xfrm>
            <a:off x="5857875" y="5643563"/>
            <a:ext cx="785813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cxnSp>
        <p:nvCxnSpPr>
          <p:cNvPr id="50" name="Shape 19"/>
          <p:cNvCxnSpPr>
            <a:stCxn id="6" idx="2"/>
            <a:endCxn id="8" idx="0"/>
          </p:cNvCxnSpPr>
          <p:nvPr/>
        </p:nvCxnSpPr>
        <p:spPr>
          <a:xfrm rot="5400000">
            <a:off x="2893219" y="5501481"/>
            <a:ext cx="285750" cy="158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hape 19"/>
          <p:cNvCxnSpPr>
            <a:stCxn id="7" idx="2"/>
            <a:endCxn id="46" idx="0"/>
          </p:cNvCxnSpPr>
          <p:nvPr/>
        </p:nvCxnSpPr>
        <p:spPr>
          <a:xfrm rot="5400000">
            <a:off x="3964782" y="4287044"/>
            <a:ext cx="285750" cy="1587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hape 19"/>
          <p:cNvCxnSpPr>
            <a:stCxn id="9" idx="2"/>
            <a:endCxn id="47" idx="0"/>
          </p:cNvCxnSpPr>
          <p:nvPr/>
        </p:nvCxnSpPr>
        <p:spPr>
          <a:xfrm rot="5400000">
            <a:off x="5036344" y="4287044"/>
            <a:ext cx="285750" cy="158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hape 19"/>
          <p:cNvCxnSpPr>
            <a:stCxn id="10" idx="2"/>
            <a:endCxn id="48" idx="0"/>
          </p:cNvCxnSpPr>
          <p:nvPr/>
        </p:nvCxnSpPr>
        <p:spPr>
          <a:xfrm rot="5400000">
            <a:off x="6107907" y="4287044"/>
            <a:ext cx="285750" cy="1587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hape 19"/>
          <p:cNvCxnSpPr>
            <a:stCxn id="48" idx="2"/>
            <a:endCxn id="49" idx="0"/>
          </p:cNvCxnSpPr>
          <p:nvPr/>
        </p:nvCxnSpPr>
        <p:spPr>
          <a:xfrm rot="5400000">
            <a:off x="6107907" y="5501481"/>
            <a:ext cx="285750" cy="1587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4" idx="2"/>
            <a:endCxn id="5" idx="0"/>
          </p:cNvCxnSpPr>
          <p:nvPr/>
        </p:nvCxnSpPr>
        <p:spPr>
          <a:xfrm rot="5400000">
            <a:off x="3679032" y="2285206"/>
            <a:ext cx="285750" cy="15732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4" idx="2"/>
            <a:endCxn id="7" idx="0"/>
          </p:cNvCxnSpPr>
          <p:nvPr/>
        </p:nvCxnSpPr>
        <p:spPr>
          <a:xfrm rot="5400000">
            <a:off x="4214813" y="2820988"/>
            <a:ext cx="285750" cy="5016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4" idx="2"/>
            <a:endCxn id="9" idx="0"/>
          </p:cNvCxnSpPr>
          <p:nvPr/>
        </p:nvCxnSpPr>
        <p:spPr>
          <a:xfrm rot="16200000" flipH="1">
            <a:off x="4751388" y="2786063"/>
            <a:ext cx="285750" cy="5715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4" idx="2"/>
            <a:endCxn id="10" idx="0"/>
          </p:cNvCxnSpPr>
          <p:nvPr/>
        </p:nvCxnSpPr>
        <p:spPr>
          <a:xfrm rot="16200000" flipH="1">
            <a:off x="5287169" y="2250282"/>
            <a:ext cx="285750" cy="164306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dirty="0" smtClean="0"/>
              <a:t>โครงสร้างไฮราคี่ชนิดที่ไม่มีโครงสร้างแน่นอน </a:t>
            </a:r>
            <a:r>
              <a:rPr lang="en-US" dirty="0" smtClean="0"/>
              <a:t>(Unstructured Hypertext)</a:t>
            </a:r>
            <a:endParaRPr lang="th-TH" dirty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เป็นการเชื่อมโยงแบบสุ่มจาก</a:t>
            </a:r>
            <a:r>
              <a:rPr lang="th-TH" dirty="0" err="1" smtClean="0"/>
              <a:t>โหนด</a:t>
            </a:r>
            <a:r>
              <a:rPr lang="th-TH" dirty="0" smtClean="0"/>
              <a:t>หนึ่งไปอีก</a:t>
            </a:r>
            <a:r>
              <a:rPr lang="th-TH" dirty="0" err="1" smtClean="0"/>
              <a:t>โหนด</a:t>
            </a:r>
            <a:r>
              <a:rPr lang="th-TH" dirty="0" smtClean="0"/>
              <a:t>อื่นๆ ซึ่งอาจจะมากกว่าหนึ่ง</a:t>
            </a:r>
            <a:r>
              <a:rPr lang="th-TH" dirty="0" err="1" smtClean="0"/>
              <a:t>โหนด</a:t>
            </a:r>
            <a:r>
              <a:rPr lang="th-TH" dirty="0" smtClean="0"/>
              <a:t>โดนเนื้อหาภายใน</a:t>
            </a:r>
            <a:r>
              <a:rPr lang="th-TH" dirty="0" err="1" smtClean="0"/>
              <a:t>โหนด</a:t>
            </a:r>
            <a:r>
              <a:rPr lang="th-TH" dirty="0" smtClean="0"/>
              <a:t>จะมีการจัดเรียงไว้อย่างเป็นระเบียบ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3143250"/>
            <a:ext cx="785813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cxnSp>
        <p:nvCxnSpPr>
          <p:cNvPr id="5" name="Straight Arrow Connector 4"/>
          <p:cNvCxnSpPr>
            <a:stCxn id="4" idx="2"/>
            <a:endCxn id="7" idx="0"/>
          </p:cNvCxnSpPr>
          <p:nvPr/>
        </p:nvCxnSpPr>
        <p:spPr>
          <a:xfrm rot="5400000">
            <a:off x="2249488" y="3929063"/>
            <a:ext cx="285750" cy="5715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429125" y="3143250"/>
            <a:ext cx="785813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7" name="Rectangle 6"/>
          <p:cNvSpPr/>
          <p:nvPr/>
        </p:nvSpPr>
        <p:spPr>
          <a:xfrm>
            <a:off x="1714500" y="4357688"/>
            <a:ext cx="785813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8" name="Rectangle 7"/>
          <p:cNvSpPr/>
          <p:nvPr/>
        </p:nvSpPr>
        <p:spPr>
          <a:xfrm>
            <a:off x="2857500" y="4357688"/>
            <a:ext cx="785813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10" name="Rectangle 9"/>
          <p:cNvSpPr/>
          <p:nvPr/>
        </p:nvSpPr>
        <p:spPr>
          <a:xfrm>
            <a:off x="5929313" y="3643313"/>
            <a:ext cx="785812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11" name="Rectangle 10"/>
          <p:cNvSpPr/>
          <p:nvPr/>
        </p:nvSpPr>
        <p:spPr>
          <a:xfrm>
            <a:off x="5357813" y="4929188"/>
            <a:ext cx="785812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12" name="Rectangle 11"/>
          <p:cNvSpPr/>
          <p:nvPr/>
        </p:nvSpPr>
        <p:spPr>
          <a:xfrm>
            <a:off x="6500813" y="4929188"/>
            <a:ext cx="785812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13" name="Rectangle 12"/>
          <p:cNvSpPr/>
          <p:nvPr/>
        </p:nvSpPr>
        <p:spPr>
          <a:xfrm>
            <a:off x="1643063" y="5643563"/>
            <a:ext cx="785812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sp>
        <p:nvSpPr>
          <p:cNvPr id="14" name="Rectangle 13"/>
          <p:cNvSpPr/>
          <p:nvPr/>
        </p:nvSpPr>
        <p:spPr>
          <a:xfrm>
            <a:off x="2928938" y="5643563"/>
            <a:ext cx="785812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(Node)v</a:t>
            </a:r>
            <a:endParaRPr lang="th-TH" sz="1600" dirty="0"/>
          </a:p>
        </p:txBody>
      </p:sp>
      <p:sp>
        <p:nvSpPr>
          <p:cNvPr id="15" name="Rectangle 14"/>
          <p:cNvSpPr/>
          <p:nvPr/>
        </p:nvSpPr>
        <p:spPr>
          <a:xfrm>
            <a:off x="4214813" y="5643563"/>
            <a:ext cx="785812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โหนด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(Node)</a:t>
            </a:r>
            <a:endParaRPr lang="th-TH" sz="1600" dirty="0"/>
          </a:p>
        </p:txBody>
      </p:sp>
      <p:cxnSp>
        <p:nvCxnSpPr>
          <p:cNvPr id="17" name="Straight Arrow Connector 16"/>
          <p:cNvCxnSpPr>
            <a:stCxn id="4" idx="2"/>
            <a:endCxn id="8" idx="0"/>
          </p:cNvCxnSpPr>
          <p:nvPr/>
        </p:nvCxnSpPr>
        <p:spPr>
          <a:xfrm rot="16200000" flipH="1">
            <a:off x="2820988" y="3929063"/>
            <a:ext cx="285750" cy="5715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2"/>
            <a:endCxn id="8" idx="0"/>
          </p:cNvCxnSpPr>
          <p:nvPr/>
        </p:nvCxnSpPr>
        <p:spPr>
          <a:xfrm rot="5400000">
            <a:off x="3893344" y="3428207"/>
            <a:ext cx="285750" cy="15732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2"/>
            <a:endCxn id="11" idx="0"/>
          </p:cNvCxnSpPr>
          <p:nvPr/>
        </p:nvCxnSpPr>
        <p:spPr>
          <a:xfrm rot="16200000" flipH="1">
            <a:off x="4858544" y="4036219"/>
            <a:ext cx="857250" cy="9286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8" idx="3"/>
            <a:endCxn id="10" idx="1"/>
          </p:cNvCxnSpPr>
          <p:nvPr/>
        </p:nvCxnSpPr>
        <p:spPr>
          <a:xfrm flipV="1">
            <a:off x="3643313" y="4108450"/>
            <a:ext cx="2286000" cy="7143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0" idx="2"/>
            <a:endCxn id="11" idx="0"/>
          </p:cNvCxnSpPr>
          <p:nvPr/>
        </p:nvCxnSpPr>
        <p:spPr>
          <a:xfrm rot="5400000">
            <a:off x="5858669" y="4464844"/>
            <a:ext cx="357188" cy="5715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0" idx="2"/>
            <a:endCxn id="12" idx="0"/>
          </p:cNvCxnSpPr>
          <p:nvPr/>
        </p:nvCxnSpPr>
        <p:spPr>
          <a:xfrm rot="16200000" flipH="1">
            <a:off x="6430169" y="4464844"/>
            <a:ext cx="357188" cy="5715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8" idx="2"/>
            <a:endCxn id="14" idx="0"/>
          </p:cNvCxnSpPr>
          <p:nvPr/>
        </p:nvCxnSpPr>
        <p:spPr>
          <a:xfrm rot="16200000" flipH="1">
            <a:off x="3106738" y="5429250"/>
            <a:ext cx="357188" cy="714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8" idx="2"/>
            <a:endCxn id="13" idx="0"/>
          </p:cNvCxnSpPr>
          <p:nvPr/>
        </p:nvCxnSpPr>
        <p:spPr>
          <a:xfrm rot="5400000">
            <a:off x="2463800" y="4857750"/>
            <a:ext cx="357188" cy="12144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8" idx="3"/>
            <a:endCxn id="11" idx="1"/>
          </p:cNvCxnSpPr>
          <p:nvPr/>
        </p:nvCxnSpPr>
        <p:spPr>
          <a:xfrm>
            <a:off x="3643313" y="4822825"/>
            <a:ext cx="1714500" cy="5715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1" idx="2"/>
            <a:endCxn id="15" idx="3"/>
          </p:cNvCxnSpPr>
          <p:nvPr/>
        </p:nvCxnSpPr>
        <p:spPr>
          <a:xfrm rot="5400000">
            <a:off x="5250656" y="5607844"/>
            <a:ext cx="250825" cy="7508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1" idx="1"/>
            <a:endCxn id="14" idx="0"/>
          </p:cNvCxnSpPr>
          <p:nvPr/>
        </p:nvCxnSpPr>
        <p:spPr>
          <a:xfrm rot="10800000" flipV="1">
            <a:off x="3321050" y="5394325"/>
            <a:ext cx="2036763" cy="2492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ประโยชน์ของไฮเปอร์เท็กซ์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/>
              <a:t>นอกจากบริการจัดการ เชื่อมโยง และติดต่อข้อมุลเพื่อสื่อความหมายอย่างมีปฏิสัมพันธ์ในสิ่งแวดล้อมที่เหมาะสมแล้วยังมีประโยชน์อื่นๆ เช่น</a:t>
            </a:r>
          </a:p>
          <a:p>
            <a:pPr lvl="1">
              <a:buFont typeface="Wingdings" pitchFamily="2" charset="2"/>
              <a:buChar char="§"/>
            </a:pPr>
            <a:r>
              <a:rPr lang="th-TH" smtClean="0"/>
              <a:t>สามารถเลือกใช้เส้นทางที่เหมาะสมได้อย่างรวดเร็ว</a:t>
            </a:r>
          </a:p>
          <a:p>
            <a:pPr lvl="1">
              <a:buFont typeface="Wingdings" pitchFamily="2" charset="2"/>
              <a:buChar char="§"/>
            </a:pPr>
            <a:r>
              <a:rPr lang="th-TH" smtClean="0"/>
              <a:t>ควบคุมเส้นทางได้จาก </a:t>
            </a:r>
            <a:r>
              <a:rPr lang="en-US" smtClean="0">
                <a:cs typeface="Browallia New" pitchFamily="34" charset="-34"/>
              </a:rPr>
              <a:t>Navigator </a:t>
            </a:r>
            <a:r>
              <a:rPr lang="th-TH" smtClean="0"/>
              <a:t>ของระบบ</a:t>
            </a:r>
          </a:p>
          <a:p>
            <a:pPr lvl="1">
              <a:buFont typeface="Wingdings" pitchFamily="2" charset="2"/>
              <a:buChar char="§"/>
            </a:pPr>
            <a:r>
              <a:rPr lang="th-TH" smtClean="0"/>
              <a:t>สามารถค้นหาและติดตามข้อมูลที่เคยเปิดได้อย่างสะดวกและรวดเร็ว ได้แก่ บุคมาร์ก </a:t>
            </a:r>
            <a:r>
              <a:rPr lang="en-US" smtClean="0">
                <a:cs typeface="Browallia New" pitchFamily="34" charset="-34"/>
              </a:rPr>
              <a:t>Bookmark</a:t>
            </a:r>
            <a:r>
              <a:rPr lang="th-TH" smtClean="0"/>
              <a:t> และระบบเชื่อมโยงลัด </a:t>
            </a:r>
            <a:r>
              <a:rPr lang="en-US" smtClean="0">
                <a:cs typeface="Browallia New" pitchFamily="34" charset="-34"/>
              </a:rPr>
              <a:t>Quick Link</a:t>
            </a:r>
          </a:p>
          <a:p>
            <a:pPr lvl="1">
              <a:buFont typeface="Wingdings" pitchFamily="2" charset="2"/>
              <a:buChar char="§"/>
            </a:pPr>
            <a:r>
              <a:rPr lang="th-TH" smtClean="0"/>
              <a:t>สามารถสร้างแรงจูงใจให้กับผู้ใช้</a:t>
            </a:r>
          </a:p>
          <a:p>
            <a:pPr lvl="1">
              <a:buFont typeface="Wingdings" pitchFamily="2" charset="2"/>
              <a:buChar char="§"/>
            </a:pPr>
            <a:r>
              <a:rPr lang="th-TH" smtClean="0"/>
              <a:t>สามารถนำเสนดเนื้อหาผ่านสื่อสาธารณะได้</a:t>
            </a:r>
          </a:p>
          <a:p>
            <a:pPr lvl="1">
              <a:buFont typeface="Wingdings" pitchFamily="2" charset="2"/>
              <a:buChar char="§"/>
            </a:pP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ปัญหาและแนวทางการแก้ไขไฮเปอร์เท็กซ์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/>
              <a:t>ปัญหาส่วนใหญ่จะเกิดจากการซับซ้อนและความไม่เป็นระเบียบของระบบ ทำให้ผู้ใช้เสียเวลาในการค้นหาข้อมูลเป็นเวลานาน จึงได้พยายามค้นหาวิธีใน การนำเสนอ </a:t>
            </a:r>
            <a:r>
              <a:rPr lang="en-US" smtClean="0">
                <a:cs typeface="Browallia New" pitchFamily="34" charset="-34"/>
              </a:rPr>
              <a:t>(Presentation)</a:t>
            </a:r>
            <a:r>
              <a:rPr lang="th-TH" smtClean="0"/>
              <a:t> และการนำทาง </a:t>
            </a:r>
            <a:r>
              <a:rPr lang="en-US" smtClean="0">
                <a:cs typeface="Browallia New" pitchFamily="34" charset="-34"/>
              </a:rPr>
              <a:t>(Navigation)  </a:t>
            </a:r>
            <a:r>
              <a:rPr lang="th-TH" smtClean="0"/>
              <a:t>ให้เหมาะสมกับระบบ เรียกวิธีการนี้ว่า </a:t>
            </a:r>
            <a:r>
              <a:rPr lang="en-US" smtClean="0">
                <a:cs typeface="Browallia New" pitchFamily="34" charset="-34"/>
              </a:rPr>
              <a:t>“Adaptive Hypertext/Hypermedia System”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ปัญหาและแนวทางการแก้ไขไฮเปอร์เท็กซ์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h-TH" smtClean="0"/>
              <a:t>การนำเสนอ </a:t>
            </a:r>
            <a:r>
              <a:rPr lang="en-US" smtClean="0">
                <a:cs typeface="Browallia New" pitchFamily="34" charset="-34"/>
              </a:rPr>
              <a:t>(Presentation)</a:t>
            </a:r>
          </a:p>
          <a:p>
            <a:r>
              <a:rPr lang="th-TH" smtClean="0"/>
              <a:t>คอนดิชันแนลเท็กซ์ </a:t>
            </a:r>
            <a:r>
              <a:rPr lang="en-US" smtClean="0">
                <a:cs typeface="Browallia New" pitchFamily="34" charset="-34"/>
              </a:rPr>
              <a:t>Conditional Text</a:t>
            </a:r>
          </a:p>
          <a:p>
            <a:r>
              <a:rPr lang="th-TH" smtClean="0"/>
              <a:t>สเตรทเท็กซ์ </a:t>
            </a:r>
            <a:r>
              <a:rPr lang="en-US" smtClean="0">
                <a:cs typeface="Browallia New" pitchFamily="34" charset="-34"/>
              </a:rPr>
              <a:t>Stretchtext</a:t>
            </a:r>
          </a:p>
          <a:p>
            <a:r>
              <a:rPr lang="th-TH" smtClean="0"/>
              <a:t>เพจวาเรี่ยนท์ </a:t>
            </a:r>
            <a:r>
              <a:rPr lang="en-US" smtClean="0">
                <a:cs typeface="Browallia New" pitchFamily="34" charset="-34"/>
              </a:rPr>
              <a:t>Page Variants</a:t>
            </a:r>
          </a:p>
          <a:p>
            <a:r>
              <a:rPr lang="th-TH" smtClean="0"/>
              <a:t>แฟรกเมนท์วาเรี่ยน </a:t>
            </a:r>
            <a:r>
              <a:rPr lang="en-US" smtClean="0">
                <a:cs typeface="Browallia New" pitchFamily="34" charset="-34"/>
              </a:rPr>
              <a:t>Fragment Variants</a:t>
            </a:r>
          </a:p>
          <a:p>
            <a:r>
              <a:rPr lang="th-TH" smtClean="0"/>
              <a:t>เฟรมเบส </a:t>
            </a:r>
            <a:r>
              <a:rPr lang="en-US" smtClean="0">
                <a:cs typeface="Browallia New" pitchFamily="34" charset="-34"/>
              </a:rPr>
              <a:t>Frame-Based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คอนดิชันแนลเท็กซ์ </a:t>
            </a:r>
            <a:r>
              <a:rPr lang="en-US" smtClean="0">
                <a:cs typeface="Cordia New" pitchFamily="34" charset="-34"/>
              </a:rPr>
              <a:t>Conditional Text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/>
              <a:t>เป็นวิธีการแสดงกลุ่มของข้อความหรือตัวอักษรที่กำหนดเงื่อนไขตามกลุ่มเป้าหมายของผู้ใช้เป็นสำคัญ อาจจะเป็น ผู้ที่มีทักษะและไม่มีทักษะ</a:t>
            </a:r>
          </a:p>
        </p:txBody>
      </p:sp>
      <p:sp>
        <p:nvSpPr>
          <p:cNvPr id="41988" name="TextBox 4"/>
          <p:cNvSpPr txBox="1">
            <a:spLocks noChangeArrowheads="1"/>
          </p:cNvSpPr>
          <p:nvPr/>
        </p:nvSpPr>
        <p:spPr bwMode="auto">
          <a:xfrm>
            <a:off x="2143125" y="3143250"/>
            <a:ext cx="4929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b="1">
                <a:latin typeface="Constantia" pitchFamily="18" charset="0"/>
                <a:cs typeface="Browallia New" pitchFamily="34" charset="-34"/>
              </a:rPr>
              <a:t>ข้อความหรือตัวอักษรที่นำเสนอ</a:t>
            </a:r>
          </a:p>
        </p:txBody>
      </p:sp>
      <p:sp>
        <p:nvSpPr>
          <p:cNvPr id="6" name="Rectangle 5"/>
          <p:cNvSpPr/>
          <p:nvPr/>
        </p:nvSpPr>
        <p:spPr>
          <a:xfrm>
            <a:off x="2071688" y="3071813"/>
            <a:ext cx="5072062" cy="2857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7" name="Rounded Rectangle 6"/>
          <p:cNvSpPr/>
          <p:nvPr/>
        </p:nvSpPr>
        <p:spPr>
          <a:xfrm>
            <a:off x="2214563" y="3857625"/>
            <a:ext cx="1500187" cy="1928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Xxxxxxxxxxxxxxxxxxxxxxxxxxxxxxxxxxxxxxxxxxxxxxxxxxxxxxxxxxxxxxxxxxxxxxxxxxxxxxxxxxxxxxxxxxxxxxxxxxxxxxxxxxxxxxxxxxxxxxx</a:t>
            </a:r>
            <a:endParaRPr lang="th-TH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857625" y="3857625"/>
            <a:ext cx="1500188" cy="1928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Xxxxxxxxxxxxxxxxxxxxxxxxxxxxxxxxxxxxxxxxxxxxxxxxxxxxxxxxxxxxxxxxxxx</a:t>
            </a:r>
            <a:endParaRPr lang="th-TH" sz="1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500688" y="3857625"/>
            <a:ext cx="1500187" cy="1928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chemeClr val="tx1"/>
                </a:solidFill>
              </a:rPr>
              <a:t>Xxxxxxxxxxxxxxxxxxxxxxxxxxxxx</a:t>
            </a:r>
            <a:endParaRPr lang="th-TH" sz="1400" dirty="0">
              <a:solidFill>
                <a:schemeClr val="tx1"/>
              </a:solidFill>
            </a:endParaRPr>
          </a:p>
        </p:txBody>
      </p:sp>
      <p:sp>
        <p:nvSpPr>
          <p:cNvPr id="41993" name="TextBox 9"/>
          <p:cNvSpPr txBox="1">
            <a:spLocks noChangeArrowheads="1"/>
          </p:cNvSpPr>
          <p:nvPr/>
        </p:nvSpPr>
        <p:spPr bwMode="auto">
          <a:xfrm>
            <a:off x="1428750" y="6149975"/>
            <a:ext cx="1928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000" b="1">
                <a:latin typeface="Constantia" pitchFamily="18" charset="0"/>
                <a:cs typeface="Browallia New" pitchFamily="34" charset="-34"/>
              </a:rPr>
              <a:t>แสดงข้อความทั้งหมด</a:t>
            </a:r>
          </a:p>
          <a:p>
            <a:pPr algn="ctr"/>
            <a:r>
              <a:rPr lang="th-TH" sz="2000" b="1">
                <a:latin typeface="Constantia" pitchFamily="18" charset="0"/>
                <a:cs typeface="Browallia New" pitchFamily="34" charset="-34"/>
              </a:rPr>
              <a:t>สำหรับผู้ที่ไม่มีทักษะ</a:t>
            </a:r>
          </a:p>
        </p:txBody>
      </p:sp>
      <p:sp>
        <p:nvSpPr>
          <p:cNvPr id="41994" name="TextBox 10"/>
          <p:cNvSpPr txBox="1">
            <a:spLocks noChangeArrowheads="1"/>
          </p:cNvSpPr>
          <p:nvPr/>
        </p:nvSpPr>
        <p:spPr bwMode="auto">
          <a:xfrm>
            <a:off x="3460750" y="6149975"/>
            <a:ext cx="2286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000" b="1">
                <a:latin typeface="Constantia" pitchFamily="18" charset="0"/>
                <a:cs typeface="Browallia New" pitchFamily="34" charset="-34"/>
              </a:rPr>
              <a:t>แสดงข้อความเกือบทั้งหมด</a:t>
            </a:r>
          </a:p>
          <a:p>
            <a:pPr algn="ctr"/>
            <a:r>
              <a:rPr lang="th-TH" sz="2000" b="1">
                <a:latin typeface="Constantia" pitchFamily="18" charset="0"/>
                <a:cs typeface="Browallia New" pitchFamily="34" charset="-34"/>
              </a:rPr>
              <a:t>สำหรับผู้ที่ไม่มีทักษะบ้าง</a:t>
            </a:r>
          </a:p>
        </p:txBody>
      </p:sp>
      <p:sp>
        <p:nvSpPr>
          <p:cNvPr id="41995" name="TextBox 11"/>
          <p:cNvSpPr txBox="1">
            <a:spLocks noChangeArrowheads="1"/>
          </p:cNvSpPr>
          <p:nvPr/>
        </p:nvSpPr>
        <p:spPr bwMode="auto">
          <a:xfrm>
            <a:off x="5786438" y="6149975"/>
            <a:ext cx="19288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000" b="1">
                <a:latin typeface="Constantia" pitchFamily="18" charset="0"/>
                <a:cs typeface="Browallia New" pitchFamily="34" charset="-34"/>
              </a:rPr>
              <a:t>แสดงข้อความบางส่วน</a:t>
            </a:r>
          </a:p>
          <a:p>
            <a:pPr algn="ctr"/>
            <a:r>
              <a:rPr lang="th-TH" sz="2000" b="1">
                <a:latin typeface="Constantia" pitchFamily="18" charset="0"/>
                <a:cs typeface="Browallia New" pitchFamily="34" charset="-34"/>
              </a:rPr>
              <a:t>สำหรับผู้ที่มีทักษะ</a:t>
            </a:r>
          </a:p>
        </p:txBody>
      </p:sp>
      <p:cxnSp>
        <p:nvCxnSpPr>
          <p:cNvPr id="13" name="Straight Arrow Connector 12"/>
          <p:cNvCxnSpPr>
            <a:stCxn id="41993" idx="0"/>
            <a:endCxn id="7" idx="2"/>
          </p:cNvCxnSpPr>
          <p:nvPr/>
        </p:nvCxnSpPr>
        <p:spPr>
          <a:xfrm rot="5400000" flipH="1" flipV="1">
            <a:off x="2496344" y="5682457"/>
            <a:ext cx="363537" cy="5715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1994" idx="0"/>
            <a:endCxn id="8" idx="2"/>
          </p:cNvCxnSpPr>
          <p:nvPr/>
        </p:nvCxnSpPr>
        <p:spPr>
          <a:xfrm rot="5400000" flipH="1" flipV="1">
            <a:off x="4424363" y="5965825"/>
            <a:ext cx="363537" cy="47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1995" idx="0"/>
            <a:endCxn id="9" idx="2"/>
          </p:cNvCxnSpPr>
          <p:nvPr/>
        </p:nvCxnSpPr>
        <p:spPr>
          <a:xfrm rot="16200000" flipV="1">
            <a:off x="6319838" y="5718175"/>
            <a:ext cx="363537" cy="5000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err="1" smtClean="0"/>
              <a:t>สเต</a:t>
            </a:r>
            <a:r>
              <a:rPr lang="th-TH" dirty="0" smtClean="0"/>
              <a:t>รทเท็กซ์ </a:t>
            </a:r>
            <a:r>
              <a:rPr lang="en-US" dirty="0" err="1" smtClean="0">
                <a:cs typeface="Cordia New" pitchFamily="34" charset="-34"/>
              </a:rPr>
              <a:t>Stretchtext</a:t>
            </a:r>
            <a:endParaRPr lang="th-TH" dirty="0" smtClean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/>
              <a:t>คือ ข้อความหรือกลุ่มคำที่ใช้สำหรับอธิบายข้อความที่ต้องการขยายความ โดยเลือกที่ข้อความจะปรากฏคำอธิบายภายในกรอกสี่เหลี่ยมขึ้นโดยทั่วไปเรียกว่า เมนูป็อบอัพ </a:t>
            </a:r>
            <a:r>
              <a:rPr lang="en-US" smtClean="0">
                <a:cs typeface="Browallia New" pitchFamily="34" charset="-34"/>
              </a:rPr>
              <a:t>Menu Popup</a:t>
            </a:r>
            <a:endParaRPr lang="th-TH" smtClean="0"/>
          </a:p>
          <a:p>
            <a:endParaRPr lang="th-TH" smtClean="0"/>
          </a:p>
        </p:txBody>
      </p:sp>
      <p:sp>
        <p:nvSpPr>
          <p:cNvPr id="4" name="Rectangle 3"/>
          <p:cNvSpPr/>
          <p:nvPr/>
        </p:nvSpPr>
        <p:spPr>
          <a:xfrm>
            <a:off x="1785938" y="3357563"/>
            <a:ext cx="5072062" cy="2857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5" name="Rounded Rectangle 4"/>
          <p:cNvSpPr/>
          <p:nvPr/>
        </p:nvSpPr>
        <p:spPr>
          <a:xfrm>
            <a:off x="2286000" y="4071938"/>
            <a:ext cx="1500188" cy="192881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Xxxxxxxxxxxxxx</a:t>
            </a:r>
            <a:r>
              <a:rPr lang="en-US" sz="1400" dirty="0">
                <a:solidFill>
                  <a:schemeClr val="tx1"/>
                </a:solidFill>
              </a:rPr>
              <a:t>xxxxxxxxxxxxxxxxxxxxxxxxxxxxxxxxxxxxxxxxxxxxxxxxxxxxxxxxxxxxxxxxxxxxxxxxxxxxxxxxxxxxxxxxxxxxxxxxxxxxxxxxx</a:t>
            </a:r>
            <a:endParaRPr lang="th-TH" sz="1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00500" y="4071938"/>
            <a:ext cx="1509713" cy="2009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Menu Popup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err="1">
                <a:solidFill>
                  <a:schemeClr val="tx1"/>
                </a:solidFill>
              </a:rPr>
              <a:t>Xxxxxxxxxxxxxx</a:t>
            </a:r>
            <a:endParaRPr lang="en-US" sz="1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Aaaaaaaaaaaaaaaaaaaaaaaaaaaaaaaaaaaaaaaaaaaaaaaaaaaaaaaaaaaaaaaaaaaaaaaaaaa</a:t>
            </a:r>
            <a:endParaRPr lang="th-TH" sz="1400" dirty="0"/>
          </a:p>
        </p:txBody>
      </p:sp>
      <p:sp>
        <p:nvSpPr>
          <p:cNvPr id="43015" name="TextBox 10"/>
          <p:cNvSpPr txBox="1">
            <a:spLocks noChangeArrowheads="1"/>
          </p:cNvSpPr>
          <p:nvPr/>
        </p:nvSpPr>
        <p:spPr bwMode="auto">
          <a:xfrm>
            <a:off x="1857375" y="3429000"/>
            <a:ext cx="4929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b="1">
                <a:latin typeface="Constantia" pitchFamily="18" charset="0"/>
                <a:cs typeface="Browallia New" pitchFamily="34" charset="-34"/>
              </a:rPr>
              <a:t>ข้อความหรือตัวอักษรที่นำเสนอ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err="1" smtClean="0"/>
              <a:t>เพจ</a:t>
            </a:r>
            <a:r>
              <a:rPr lang="th-TH" dirty="0" smtClean="0"/>
              <a:t>วา</a:t>
            </a:r>
            <a:r>
              <a:rPr lang="th-TH" dirty="0" err="1" smtClean="0"/>
              <a:t>เรี่ยนท์</a:t>
            </a:r>
            <a:r>
              <a:rPr lang="th-TH" dirty="0" smtClean="0"/>
              <a:t> </a:t>
            </a:r>
            <a:r>
              <a:rPr lang="en-US" dirty="0" smtClean="0">
                <a:cs typeface="Cordia New" pitchFamily="34" charset="-34"/>
              </a:rPr>
              <a:t>Page Variants</a:t>
            </a:r>
            <a:endParaRPr lang="th-TH" dirty="0" smtClean="0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/>
              <a:t>วิธีการแสดงหน้าเอกสารที่มากกว่า 2 หน้าขึ้นไป ดดยแต่ละหน้าของเอกสารจะแสดงข้อมูลไม่เหมือนกัน ตามแต่ละดับความแตกต่างหรือรูปแบบที่ใช้งาน โดยระบบจะแสดงหน้าเอกสารที่เหมาะสมให้กับผู้ใช้ได้เลือกใช้งาน</a:t>
            </a:r>
          </a:p>
        </p:txBody>
      </p:sp>
      <p:sp>
        <p:nvSpPr>
          <p:cNvPr id="44036" name="TextBox 3"/>
          <p:cNvSpPr txBox="1">
            <a:spLocks noChangeArrowheads="1"/>
          </p:cNvSpPr>
          <p:nvPr/>
        </p:nvSpPr>
        <p:spPr bwMode="auto">
          <a:xfrm>
            <a:off x="2214563" y="3786188"/>
            <a:ext cx="4929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b="1">
                <a:latin typeface="Constantia" pitchFamily="18" charset="0"/>
                <a:cs typeface="Browallia New" pitchFamily="34" charset="-34"/>
              </a:rPr>
              <a:t>ข้อความหรือตัวอักษรที่นำเสนอ</a:t>
            </a:r>
          </a:p>
        </p:txBody>
      </p:sp>
      <p:sp>
        <p:nvSpPr>
          <p:cNvPr id="5" name="Rectangle 4"/>
          <p:cNvSpPr/>
          <p:nvPr/>
        </p:nvSpPr>
        <p:spPr>
          <a:xfrm>
            <a:off x="2143125" y="3714750"/>
            <a:ext cx="5072063" cy="2857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11" name="Rectangle 10"/>
          <p:cNvSpPr/>
          <p:nvPr/>
        </p:nvSpPr>
        <p:spPr>
          <a:xfrm>
            <a:off x="3000375" y="4429125"/>
            <a:ext cx="857250" cy="1071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12" name="Rectangle 11"/>
          <p:cNvSpPr/>
          <p:nvPr/>
        </p:nvSpPr>
        <p:spPr>
          <a:xfrm>
            <a:off x="3152775" y="4581525"/>
            <a:ext cx="857250" cy="1071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13" name="Rectangle 12"/>
          <p:cNvSpPr/>
          <p:nvPr/>
        </p:nvSpPr>
        <p:spPr>
          <a:xfrm>
            <a:off x="3305175" y="4733925"/>
            <a:ext cx="857250" cy="1071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14" name="Rectangle 13"/>
          <p:cNvSpPr/>
          <p:nvPr/>
        </p:nvSpPr>
        <p:spPr>
          <a:xfrm>
            <a:off x="5214938" y="4429125"/>
            <a:ext cx="857250" cy="1071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15" name="Rectangle 14"/>
          <p:cNvSpPr/>
          <p:nvPr/>
        </p:nvSpPr>
        <p:spPr>
          <a:xfrm>
            <a:off x="5367338" y="4581525"/>
            <a:ext cx="857250" cy="1071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16" name="Rectangle 15"/>
          <p:cNvSpPr/>
          <p:nvPr/>
        </p:nvSpPr>
        <p:spPr>
          <a:xfrm>
            <a:off x="5519738" y="4733925"/>
            <a:ext cx="857250" cy="1071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44044" name="Rectangle 16"/>
          <p:cNvSpPr>
            <a:spLocks noChangeArrowheads="1"/>
          </p:cNvSpPr>
          <p:nvPr/>
        </p:nvSpPr>
        <p:spPr bwMode="auto">
          <a:xfrm>
            <a:off x="2928938" y="5929313"/>
            <a:ext cx="1216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sz="2000" b="1">
                <a:latin typeface="Constantia" pitchFamily="18" charset="0"/>
                <a:cs typeface="Browallia New" pitchFamily="34" charset="-34"/>
              </a:rPr>
              <a:t>เอกสารชุด </a:t>
            </a:r>
            <a:r>
              <a:rPr lang="en-US" sz="2000" b="1">
                <a:latin typeface="Constantia" pitchFamily="18" charset="0"/>
                <a:cs typeface="Browallia New" pitchFamily="34" charset="-34"/>
              </a:rPr>
              <a:t>A</a:t>
            </a:r>
          </a:p>
        </p:txBody>
      </p:sp>
      <p:sp>
        <p:nvSpPr>
          <p:cNvPr id="44045" name="Rectangle 17"/>
          <p:cNvSpPr>
            <a:spLocks noChangeArrowheads="1"/>
          </p:cNvSpPr>
          <p:nvPr/>
        </p:nvSpPr>
        <p:spPr bwMode="auto">
          <a:xfrm>
            <a:off x="5143500" y="5929313"/>
            <a:ext cx="1216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sz="2000" b="1">
                <a:latin typeface="Constantia" pitchFamily="18" charset="0"/>
                <a:cs typeface="Browallia New" pitchFamily="34" charset="-34"/>
              </a:rPr>
              <a:t>เอกสารชุด </a:t>
            </a:r>
            <a:r>
              <a:rPr lang="en-US" sz="2000" b="1">
                <a:latin typeface="Constantia" pitchFamily="18" charset="0"/>
                <a:cs typeface="Browallia New" pitchFamily="34" charset="-34"/>
              </a:rPr>
              <a:t>B</a:t>
            </a:r>
          </a:p>
        </p:txBody>
      </p:sp>
      <p:sp>
        <p:nvSpPr>
          <p:cNvPr id="44046" name="Rectangle 18"/>
          <p:cNvSpPr>
            <a:spLocks noChangeArrowheads="1"/>
          </p:cNvSpPr>
          <p:nvPr/>
        </p:nvSpPr>
        <p:spPr bwMode="auto">
          <a:xfrm>
            <a:off x="7358063" y="4605338"/>
            <a:ext cx="1625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000" b="1">
                <a:latin typeface="Constantia" pitchFamily="18" charset="0"/>
                <a:cs typeface="Browallia New" pitchFamily="34" charset="-34"/>
              </a:rPr>
              <a:t>เอกสารชุด </a:t>
            </a:r>
            <a:r>
              <a:rPr lang="en-US" sz="2000" b="1">
                <a:latin typeface="Constantia" pitchFamily="18" charset="0"/>
                <a:cs typeface="Browallia New" pitchFamily="34" charset="-34"/>
              </a:rPr>
              <a:t>B</a:t>
            </a:r>
            <a:r>
              <a:rPr lang="th-TH" sz="2000" b="1">
                <a:latin typeface="Constantia" pitchFamily="18" charset="0"/>
                <a:cs typeface="Browallia New" pitchFamily="34" charset="-34"/>
              </a:rPr>
              <a:t> </a:t>
            </a:r>
          </a:p>
          <a:p>
            <a:r>
              <a:rPr lang="th-TH" sz="2000" b="1">
                <a:latin typeface="Constantia" pitchFamily="18" charset="0"/>
                <a:cs typeface="Browallia New" pitchFamily="34" charset="-34"/>
              </a:rPr>
              <a:t>แต่ละหน้าประกอบ</a:t>
            </a:r>
          </a:p>
          <a:p>
            <a:r>
              <a:rPr lang="th-TH" sz="2000" b="1">
                <a:latin typeface="Constantia" pitchFamily="18" charset="0"/>
                <a:cs typeface="Browallia New" pitchFamily="34" charset="-34"/>
              </a:rPr>
              <a:t>ด้วยข้อความ</a:t>
            </a:r>
          </a:p>
          <a:p>
            <a:r>
              <a:rPr lang="th-TH" sz="2000" b="1">
                <a:latin typeface="Constantia" pitchFamily="18" charset="0"/>
                <a:cs typeface="Browallia New" pitchFamily="34" charset="-34"/>
              </a:rPr>
              <a:t>ที่แตกต่างกัน</a:t>
            </a:r>
            <a:endParaRPr lang="en-US" sz="2000" b="1">
              <a:latin typeface="Constantia" pitchFamily="18" charset="0"/>
              <a:cs typeface="Browallia New" pitchFamily="34" charset="-34"/>
            </a:endParaRPr>
          </a:p>
        </p:txBody>
      </p:sp>
      <p:sp>
        <p:nvSpPr>
          <p:cNvPr id="44047" name="Rectangle 19"/>
          <p:cNvSpPr>
            <a:spLocks noChangeArrowheads="1"/>
          </p:cNvSpPr>
          <p:nvPr/>
        </p:nvSpPr>
        <p:spPr bwMode="auto">
          <a:xfrm>
            <a:off x="285750" y="4605338"/>
            <a:ext cx="1625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000" b="1">
                <a:latin typeface="Constantia" pitchFamily="18" charset="0"/>
                <a:cs typeface="Browallia New" pitchFamily="34" charset="-34"/>
              </a:rPr>
              <a:t>เอกสารชุด </a:t>
            </a:r>
            <a:r>
              <a:rPr lang="en-US" sz="2000" b="1">
                <a:latin typeface="Constantia" pitchFamily="18" charset="0"/>
                <a:cs typeface="Browallia New" pitchFamily="34" charset="-34"/>
              </a:rPr>
              <a:t>A</a:t>
            </a:r>
            <a:r>
              <a:rPr lang="th-TH" sz="2000" b="1">
                <a:latin typeface="Constantia" pitchFamily="18" charset="0"/>
                <a:cs typeface="Browallia New" pitchFamily="34" charset="-34"/>
              </a:rPr>
              <a:t> </a:t>
            </a:r>
          </a:p>
          <a:p>
            <a:r>
              <a:rPr lang="th-TH" sz="2000" b="1">
                <a:latin typeface="Constantia" pitchFamily="18" charset="0"/>
                <a:cs typeface="Browallia New" pitchFamily="34" charset="-34"/>
              </a:rPr>
              <a:t>แต่ละหน้าประกอบ</a:t>
            </a:r>
          </a:p>
          <a:p>
            <a:r>
              <a:rPr lang="th-TH" sz="2000" b="1">
                <a:latin typeface="Constantia" pitchFamily="18" charset="0"/>
                <a:cs typeface="Browallia New" pitchFamily="34" charset="-34"/>
              </a:rPr>
              <a:t>ด้วยข้อความ</a:t>
            </a:r>
          </a:p>
          <a:p>
            <a:r>
              <a:rPr lang="th-TH" sz="2000" b="1">
                <a:latin typeface="Constantia" pitchFamily="18" charset="0"/>
                <a:cs typeface="Browallia New" pitchFamily="34" charset="-34"/>
              </a:rPr>
              <a:t>ที่แตกต่างกัน</a:t>
            </a:r>
            <a:endParaRPr lang="en-US" sz="2000" b="1">
              <a:latin typeface="Constantia" pitchFamily="18" charset="0"/>
              <a:cs typeface="Browallia New" pitchFamily="34" charset="-34"/>
            </a:endParaRPr>
          </a:p>
        </p:txBody>
      </p:sp>
      <p:cxnSp>
        <p:nvCxnSpPr>
          <p:cNvPr id="24" name="Straight Arrow Connector 23"/>
          <p:cNvCxnSpPr>
            <a:stCxn id="44047" idx="3"/>
            <a:endCxn id="13" idx="1"/>
          </p:cNvCxnSpPr>
          <p:nvPr/>
        </p:nvCxnSpPr>
        <p:spPr>
          <a:xfrm>
            <a:off x="1911350" y="5267325"/>
            <a:ext cx="1393825" cy="31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44046" idx="1"/>
            <a:endCxn id="16" idx="3"/>
          </p:cNvCxnSpPr>
          <p:nvPr/>
        </p:nvCxnSpPr>
        <p:spPr>
          <a:xfrm rot="10800000" flipV="1">
            <a:off x="6376988" y="5267325"/>
            <a:ext cx="981075" cy="31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วิวัฒนาการของไฮเปอร์เท็กซ์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/>
              <a:t>ปี ค.ศ. 1965 ภายหลังที่มีคอมพิวเตอร์แบบดิจิตอล และมีการพัฒนาอย่างต่อเนื่อง </a:t>
            </a:r>
            <a:r>
              <a:rPr lang="en-US" smtClean="0">
                <a:cs typeface="Browallia New" pitchFamily="34" charset="-34"/>
              </a:rPr>
              <a:t>Doug Engellart </a:t>
            </a:r>
            <a:r>
              <a:rPr lang="th-TH" smtClean="0"/>
              <a:t>และ </a:t>
            </a:r>
            <a:r>
              <a:rPr lang="en-US" smtClean="0">
                <a:cs typeface="Browallia New" pitchFamily="34" charset="-34"/>
              </a:rPr>
              <a:t>Ted Nelson </a:t>
            </a:r>
            <a:r>
              <a:rPr lang="th-TH" smtClean="0"/>
              <a:t>จึงได้คิดนำเครื่องมือ </a:t>
            </a:r>
            <a:r>
              <a:rPr lang="en-US" smtClean="0">
                <a:cs typeface="Browallia New" pitchFamily="34" charset="-34"/>
              </a:rPr>
              <a:t>MEMEX </a:t>
            </a:r>
            <a:r>
              <a:rPr lang="th-TH" smtClean="0"/>
              <a:t>มาประยุกค์ใช้กับคอมพิวเตอร์ โดยนำข้อความและตัวอักษรมาทำการเชื่อมโยงระหว่างกัน และเรียกว่า “</a:t>
            </a:r>
            <a:r>
              <a:rPr lang="en-US" smtClean="0">
                <a:cs typeface="Browallia New" pitchFamily="34" charset="-34"/>
              </a:rPr>
              <a:t>Hypertext</a:t>
            </a:r>
            <a:r>
              <a:rPr lang="th-TH" smtClean="0"/>
              <a:t>” ซึ่งได้กล่าวในบทความที่ลงตีพิมพ์เรื่อง “</a:t>
            </a:r>
            <a:r>
              <a:rPr lang="en-US" smtClean="0">
                <a:cs typeface="Browallia New" pitchFamily="34" charset="-34"/>
              </a:rPr>
              <a:t>The Literacy Machines</a:t>
            </a:r>
            <a:r>
              <a:rPr lang="th-TH" smtClean="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แฟรกเมนท์วาเรี่ยน </a:t>
            </a:r>
            <a:r>
              <a:rPr lang="en-US" smtClean="0">
                <a:cs typeface="Cordia New" pitchFamily="34" charset="-34"/>
              </a:rPr>
              <a:t>Fragment Variants</a:t>
            </a:r>
            <a:endParaRPr lang="th-TH" smtClean="0"/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/>
              <a:t>วิธีการแยกส่วนข้อหน้าเอกสาร ซึ่งทุกหน้าจะถูกแยกออกเป้นส่วนๆ ตามจำนวนที่ต้องการพร้อมกับบรรจุข้อมูลลงไปในแต่ละชิ้นส่วน</a:t>
            </a:r>
          </a:p>
        </p:txBody>
      </p:sp>
      <p:sp>
        <p:nvSpPr>
          <p:cNvPr id="45060" name="TextBox 3"/>
          <p:cNvSpPr txBox="1">
            <a:spLocks noChangeArrowheads="1"/>
          </p:cNvSpPr>
          <p:nvPr/>
        </p:nvSpPr>
        <p:spPr bwMode="auto">
          <a:xfrm>
            <a:off x="1928813" y="2857500"/>
            <a:ext cx="4929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b="1">
                <a:latin typeface="Constantia" pitchFamily="18" charset="0"/>
                <a:cs typeface="Browallia New" pitchFamily="34" charset="-34"/>
              </a:rPr>
              <a:t>หน้าเอกสารแสดงข้อความ</a:t>
            </a:r>
          </a:p>
        </p:txBody>
      </p:sp>
      <p:sp>
        <p:nvSpPr>
          <p:cNvPr id="5" name="Rectangle 4"/>
          <p:cNvSpPr/>
          <p:nvPr/>
        </p:nvSpPr>
        <p:spPr>
          <a:xfrm>
            <a:off x="1857375" y="3500438"/>
            <a:ext cx="5072063" cy="30718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1857375" y="3500438"/>
            <a:ext cx="1643063" cy="107156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7" name="Rectangle 6"/>
          <p:cNvSpPr/>
          <p:nvPr/>
        </p:nvSpPr>
        <p:spPr>
          <a:xfrm>
            <a:off x="5286375" y="3500438"/>
            <a:ext cx="1643063" cy="107156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3500438" y="3500438"/>
            <a:ext cx="1785937" cy="107156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9" name="Rectangle 8"/>
          <p:cNvSpPr/>
          <p:nvPr/>
        </p:nvSpPr>
        <p:spPr>
          <a:xfrm>
            <a:off x="1857375" y="4572000"/>
            <a:ext cx="2571750" cy="1000125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10" name="Rectangle 9"/>
          <p:cNvSpPr/>
          <p:nvPr/>
        </p:nvSpPr>
        <p:spPr>
          <a:xfrm>
            <a:off x="4429125" y="4572000"/>
            <a:ext cx="2500313" cy="1000125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11" name="Rectangle 10"/>
          <p:cNvSpPr/>
          <p:nvPr/>
        </p:nvSpPr>
        <p:spPr>
          <a:xfrm>
            <a:off x="1857375" y="5572125"/>
            <a:ext cx="1285875" cy="1000125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12" name="Rectangle 11"/>
          <p:cNvSpPr/>
          <p:nvPr/>
        </p:nvSpPr>
        <p:spPr>
          <a:xfrm>
            <a:off x="3143250" y="5572125"/>
            <a:ext cx="1285875" cy="1000125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13" name="Rectangle 12"/>
          <p:cNvSpPr/>
          <p:nvPr/>
        </p:nvSpPr>
        <p:spPr>
          <a:xfrm>
            <a:off x="4429125" y="5572125"/>
            <a:ext cx="1285875" cy="1000125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14" name="Rectangle 13"/>
          <p:cNvSpPr/>
          <p:nvPr/>
        </p:nvSpPr>
        <p:spPr>
          <a:xfrm>
            <a:off x="5715000" y="5572125"/>
            <a:ext cx="1214438" cy="1000125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16" name="Rounded Rectangle 15"/>
          <p:cNvSpPr/>
          <p:nvPr/>
        </p:nvSpPr>
        <p:spPr>
          <a:xfrm>
            <a:off x="285750" y="3643313"/>
            <a:ext cx="1285875" cy="7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/>
              <a:t>เพจของ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/>
              <a:t>แฟรกเมนท์ </a:t>
            </a:r>
            <a:r>
              <a:rPr lang="en-US" sz="1800" b="1" dirty="0"/>
              <a:t>A</a:t>
            </a:r>
            <a:endParaRPr lang="th-TH" sz="18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285750" y="4714875"/>
            <a:ext cx="1285875" cy="7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/>
              <a:t>เพจของ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/>
              <a:t>แฟรกเมนท์ </a:t>
            </a:r>
            <a:r>
              <a:rPr lang="en-US" sz="1800" b="1" dirty="0"/>
              <a:t>B</a:t>
            </a:r>
            <a:endParaRPr lang="th-TH" sz="18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285750" y="5715000"/>
            <a:ext cx="1285875" cy="7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/>
              <a:t>เพจของ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/>
              <a:t>แฟรกเมนท์ </a:t>
            </a:r>
            <a:r>
              <a:rPr lang="en-US" sz="1800" b="1" dirty="0"/>
              <a:t>C</a:t>
            </a:r>
            <a:endParaRPr lang="th-TH" sz="1800" b="1" dirty="0"/>
          </a:p>
        </p:txBody>
      </p:sp>
      <p:cxnSp>
        <p:nvCxnSpPr>
          <p:cNvPr id="19" name="Straight Arrow Connector 18"/>
          <p:cNvCxnSpPr>
            <a:stCxn id="16" idx="3"/>
          </p:cNvCxnSpPr>
          <p:nvPr/>
        </p:nvCxnSpPr>
        <p:spPr>
          <a:xfrm>
            <a:off x="1571625" y="4000500"/>
            <a:ext cx="28575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571625" y="5072063"/>
            <a:ext cx="285750" cy="15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571625" y="6072188"/>
            <a:ext cx="285750" cy="15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4143375" y="3500438"/>
            <a:ext cx="428625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7215188" y="3643313"/>
            <a:ext cx="1571625" cy="7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/>
              <a:t>แฟรกเมนท์ </a:t>
            </a:r>
            <a:r>
              <a:rPr lang="en-US" sz="1800" b="1" dirty="0"/>
              <a:t>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/>
              <a:t>แบ่งเป็น 3 ส่วน</a:t>
            </a:r>
          </a:p>
        </p:txBody>
      </p:sp>
      <p:cxnSp>
        <p:nvCxnSpPr>
          <p:cNvPr id="29" name="Straight Arrow Connector 28"/>
          <p:cNvCxnSpPr>
            <a:stCxn id="28" idx="1"/>
          </p:cNvCxnSpPr>
          <p:nvPr/>
        </p:nvCxnSpPr>
        <p:spPr>
          <a:xfrm rot="10800000">
            <a:off x="6929438" y="4000500"/>
            <a:ext cx="28575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7215188" y="4714875"/>
            <a:ext cx="1571625" cy="7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/>
              <a:t>แฟรกเมนท์ </a:t>
            </a:r>
            <a:r>
              <a:rPr lang="en-US" sz="1800" b="1" dirty="0"/>
              <a:t>B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/>
              <a:t>แบ่งเป็น 2 ส่วน</a:t>
            </a:r>
          </a:p>
        </p:txBody>
      </p:sp>
      <p:cxnSp>
        <p:nvCxnSpPr>
          <p:cNvPr id="41" name="Straight Arrow Connector 40"/>
          <p:cNvCxnSpPr>
            <a:stCxn id="40" idx="1"/>
          </p:cNvCxnSpPr>
          <p:nvPr/>
        </p:nvCxnSpPr>
        <p:spPr>
          <a:xfrm rot="10800000">
            <a:off x="6929438" y="5072063"/>
            <a:ext cx="285750" cy="15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7215188" y="5715000"/>
            <a:ext cx="1571625" cy="7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/>
              <a:t>แฟรกเมนท์ </a:t>
            </a:r>
            <a:r>
              <a:rPr lang="en-US" sz="1800" b="1" dirty="0"/>
              <a:t>C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/>
              <a:t>แบ่งเป็น 4 ส่วน</a:t>
            </a:r>
          </a:p>
        </p:txBody>
      </p:sp>
      <p:cxnSp>
        <p:nvCxnSpPr>
          <p:cNvPr id="43" name="Straight Arrow Connector 42"/>
          <p:cNvCxnSpPr>
            <a:stCxn id="42" idx="1"/>
          </p:cNvCxnSpPr>
          <p:nvPr/>
        </p:nvCxnSpPr>
        <p:spPr>
          <a:xfrm rot="10800000">
            <a:off x="6929438" y="6072188"/>
            <a:ext cx="285750" cy="15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เฟรมเบส </a:t>
            </a:r>
            <a:r>
              <a:rPr lang="en-US" dirty="0" smtClean="0">
                <a:cs typeface="Cordia New" pitchFamily="34" charset="-34"/>
              </a:rPr>
              <a:t>Frame-Based</a:t>
            </a:r>
            <a:endParaRPr lang="th-TH" dirty="0" smtClean="0"/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/>
              <a:t>เป็นวิธีการแบ่งช่อง (เฟรม) ของหน้าเอกสาร โดยกำหนดพื้นที่ของหน้าเอกสารออกเป็นเฟรมๆ เพื่อใช้แสดงข้อมูลของเอกสารปลายทางตามที่ได้เชื่อมโยงไว้ ให้มาปรากฏอยู่ภายในช่องตามที่ต้องการ</a:t>
            </a:r>
          </a:p>
        </p:txBody>
      </p:sp>
      <p:sp>
        <p:nvSpPr>
          <p:cNvPr id="4" name="Rectangle 3"/>
          <p:cNvSpPr/>
          <p:nvPr/>
        </p:nvSpPr>
        <p:spPr>
          <a:xfrm>
            <a:off x="1000125" y="3714750"/>
            <a:ext cx="3214688" cy="2857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5" name="Rectangle 4"/>
          <p:cNvSpPr/>
          <p:nvPr/>
        </p:nvSpPr>
        <p:spPr>
          <a:xfrm>
            <a:off x="4714875" y="3714750"/>
            <a:ext cx="3214688" cy="2857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6" name="Rectangle 5"/>
          <p:cNvSpPr/>
          <p:nvPr/>
        </p:nvSpPr>
        <p:spPr>
          <a:xfrm rot="16200000">
            <a:off x="142875" y="4857750"/>
            <a:ext cx="2571750" cy="571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Quick Link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85938" y="3857625"/>
            <a:ext cx="2286000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Banner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85938" y="6000750"/>
            <a:ext cx="2286000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Foot Note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85938" y="4357688"/>
            <a:ext cx="2286000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Presentation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57750" y="3857625"/>
            <a:ext cx="2928938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Banner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00688" y="4357688"/>
            <a:ext cx="2286000" cy="20621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Presentation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6092" name="TextBox 13"/>
          <p:cNvSpPr txBox="1">
            <a:spLocks noChangeArrowheads="1"/>
          </p:cNvSpPr>
          <p:nvPr/>
        </p:nvSpPr>
        <p:spPr bwMode="auto">
          <a:xfrm>
            <a:off x="1000125" y="3214688"/>
            <a:ext cx="3214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000" b="1">
                <a:latin typeface="Constantia" pitchFamily="18" charset="0"/>
                <a:cs typeface="Browallia New" pitchFamily="34" charset="-34"/>
              </a:rPr>
              <a:t>หน้าเอกสาร </a:t>
            </a:r>
            <a:r>
              <a:rPr lang="en-US" sz="2000" b="1">
                <a:latin typeface="Constantia" pitchFamily="18" charset="0"/>
                <a:cs typeface="Browallia New" pitchFamily="34" charset="-34"/>
              </a:rPr>
              <a:t>A </a:t>
            </a:r>
            <a:r>
              <a:rPr lang="th-TH" sz="2000" b="1">
                <a:latin typeface="Constantia" pitchFamily="18" charset="0"/>
                <a:cs typeface="Browallia New" pitchFamily="34" charset="-34"/>
              </a:rPr>
              <a:t>แบ่งออกเป็น 4 ช่อง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2427288" y="3643313"/>
            <a:ext cx="287337" cy="15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094" name="TextBox 18"/>
          <p:cNvSpPr txBox="1">
            <a:spLocks noChangeArrowheads="1"/>
          </p:cNvSpPr>
          <p:nvPr/>
        </p:nvSpPr>
        <p:spPr bwMode="auto">
          <a:xfrm>
            <a:off x="4714875" y="3214688"/>
            <a:ext cx="3214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000" b="1">
                <a:latin typeface="Constantia" pitchFamily="18" charset="0"/>
                <a:cs typeface="Browallia New" pitchFamily="34" charset="-34"/>
              </a:rPr>
              <a:t>หน้าเอกสาร </a:t>
            </a:r>
            <a:r>
              <a:rPr lang="en-US" sz="2000" b="1">
                <a:latin typeface="Constantia" pitchFamily="18" charset="0"/>
                <a:cs typeface="Browallia New" pitchFamily="34" charset="-34"/>
              </a:rPr>
              <a:t>B </a:t>
            </a:r>
            <a:r>
              <a:rPr lang="th-TH" sz="2000" b="1">
                <a:latin typeface="Constantia" pitchFamily="18" charset="0"/>
                <a:cs typeface="Browallia New" pitchFamily="34" charset="-34"/>
              </a:rPr>
              <a:t>แบ่งออกเป็น 3 ช่อง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rot="5400000">
            <a:off x="6142831" y="3644107"/>
            <a:ext cx="28733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 rot="16200000">
            <a:off x="4107656" y="5107782"/>
            <a:ext cx="2071687" cy="571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Quick Link</a:t>
            </a:r>
            <a:endParaRPr lang="th-TH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ปัญหาและแนวทางการแก้ไขไฮเปอร์เท็กซ์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h-TH" smtClean="0"/>
              <a:t>การนำทาง </a:t>
            </a:r>
            <a:r>
              <a:rPr lang="en-US" smtClean="0">
                <a:cs typeface="Browallia New" pitchFamily="34" charset="-34"/>
              </a:rPr>
              <a:t>(Navigation)</a:t>
            </a:r>
          </a:p>
          <a:p>
            <a:r>
              <a:rPr lang="th-TH" smtClean="0"/>
              <a:t>แอนโนเตชั่น </a:t>
            </a:r>
            <a:r>
              <a:rPr lang="en-US" smtClean="0">
                <a:cs typeface="Browallia New" pitchFamily="34" charset="-34"/>
              </a:rPr>
              <a:t>Annotations</a:t>
            </a:r>
          </a:p>
          <a:p>
            <a:r>
              <a:rPr lang="th-TH" smtClean="0"/>
              <a:t>ออเดอร์ริงหรือลิงค์ซอสติง </a:t>
            </a:r>
            <a:r>
              <a:rPr lang="en-US" smtClean="0">
                <a:cs typeface="Browallia New" pitchFamily="34" charset="-34"/>
              </a:rPr>
              <a:t>Order or Link Sorting</a:t>
            </a:r>
          </a:p>
          <a:p>
            <a:r>
              <a:rPr lang="th-TH" smtClean="0"/>
              <a:t>ไดเร็กไกด์แดนซ์ </a:t>
            </a:r>
            <a:r>
              <a:rPr lang="en-US" smtClean="0">
                <a:cs typeface="Browallia New" pitchFamily="34" charset="-34"/>
              </a:rPr>
              <a:t>Direct Guildance</a:t>
            </a:r>
          </a:p>
          <a:p>
            <a:r>
              <a:rPr lang="th-TH" smtClean="0"/>
              <a:t>ไฮด์ดิ้ง </a:t>
            </a:r>
            <a:r>
              <a:rPr lang="en-US" smtClean="0">
                <a:cs typeface="Browallia New" pitchFamily="34" charset="-34"/>
              </a:rPr>
              <a:t>Hiding</a:t>
            </a:r>
          </a:p>
          <a:p>
            <a:r>
              <a:rPr lang="th-TH" smtClean="0"/>
              <a:t>แมพพิ่ง </a:t>
            </a:r>
            <a:r>
              <a:rPr lang="en-US" smtClean="0">
                <a:cs typeface="Browallia New" pitchFamily="34" charset="-34"/>
              </a:rPr>
              <a:t>Mapping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แอนโนเตชั่น </a:t>
            </a:r>
            <a:r>
              <a:rPr lang="en-US" smtClean="0">
                <a:cs typeface="Cordia New" pitchFamily="34" charset="-34"/>
              </a:rPr>
              <a:t>Annotations</a:t>
            </a:r>
            <a:endParaRPr lang="th-TH" smtClean="0"/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/>
              <a:t>วิธีการเชื่อมโยงโดยใช้คำอธิบายประกอบ ซึ่งอาจจะอยู่ในรูปแบบของข้อความหรือไอคอนที่แสดงให้เห็นถึงความแตกต่างได้ชัดเจน เพื่อให้ผู้ใช้ทราบถึงข้อมูลก่อนที่จะตัดสินใจเลือกเส้นทางนี้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dirty="0" smtClean="0"/>
              <a:t>ออเดอร์ริงหรือลิงค์ซอสติง </a:t>
            </a:r>
            <a:r>
              <a:rPr lang="en-US" dirty="0" smtClean="0"/>
              <a:t>Order or Link Sorting</a:t>
            </a:r>
            <a:endParaRPr lang="th-TH" dirty="0"/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/>
              <a:t>โดยการเรียงลำดับตามเชื่อมโยงได้ใหม่ โดยส่วนใหญ่มักจะนำมาใช้กับระบบฐานข้อมูลหรือปัญญาประดิษฐ์ เพื่อช่วยในการค้นหาและเชื่อมโยงไปหาข้อมูลได้ ไม่ว่าจะเป็นระบบช่วยเหลือ หรือเครื่องมือค้นหา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ได</a:t>
            </a:r>
            <a:r>
              <a:rPr lang="th-TH" dirty="0" err="1" smtClean="0"/>
              <a:t>เร็ก</a:t>
            </a:r>
            <a:r>
              <a:rPr lang="th-TH" dirty="0" smtClean="0"/>
              <a:t>ไกด์</a:t>
            </a:r>
            <a:r>
              <a:rPr lang="th-TH" dirty="0" err="1" smtClean="0"/>
              <a:t>แดนซ์</a:t>
            </a:r>
            <a:r>
              <a:rPr lang="th-TH" dirty="0" smtClean="0"/>
              <a:t> </a:t>
            </a:r>
            <a:r>
              <a:rPr lang="en-US" dirty="0" smtClean="0">
                <a:cs typeface="Cordia New" pitchFamily="34" charset="-34"/>
              </a:rPr>
              <a:t>Direct </a:t>
            </a:r>
            <a:r>
              <a:rPr lang="en-US" dirty="0" err="1" smtClean="0">
                <a:cs typeface="Cordia New" pitchFamily="34" charset="-34"/>
              </a:rPr>
              <a:t>Guildance</a:t>
            </a:r>
            <a:endParaRPr lang="th-TH" dirty="0" smtClean="0"/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/>
              <a:t>วิธีการเชื่อมโยงด้วยตัวช่วยนำทาง โดยที่ระบบสามารถนำทางผู้ใช้ไปยังปลายทางไปยังเส้นทางตามเส้นทางที่ได้อย่างไว้อย่างเป็นขั้นตอน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ไฮด์ดิ้ง </a:t>
            </a:r>
            <a:r>
              <a:rPr lang="en-US" smtClean="0">
                <a:cs typeface="Cordia New" pitchFamily="34" charset="-34"/>
              </a:rPr>
              <a:t>Hiding</a:t>
            </a:r>
            <a:endParaRPr lang="th-TH" smtClean="0"/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/>
              <a:t>ทำการเชื่อมดยงข้อมูลโดยการซ่อนข้อมูล เพื่อไม่ให้แสดงข้อมูลทั้งหมดโดยจะแสดงข้อมูลเพียงบางส่วนเท่านั้น หากผู้ใช้ต้องการดูรายละเอียด ก็สามารถเลือกข้อความหรือไอคอนเพื่อขยายส่วนของข้อมูลที่ซ่อนไว้ให้ปรากฏขึ้นได้ ตัวอย่างเช่น การใช้งานสารบัญ ขณะเดียวกันเมื่อเลือกที่หัวข้อเดิมจะทำให้ข้อความถูกซ่อนอีกครั้งหนึ่ง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แมพพิ่ง </a:t>
            </a:r>
            <a:r>
              <a:rPr lang="en-US" smtClean="0">
                <a:cs typeface="Cordia New" pitchFamily="34" charset="-34"/>
              </a:rPr>
              <a:t>Mapping</a:t>
            </a:r>
            <a:endParaRPr lang="th-TH" smtClean="0"/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/>
              <a:t>วิธีการใช้แผนที่แสดงการเชื่อมโยง เพื่อให้ผู้สามารถเข้าถึงส่วนต่างๆ ภายในระบบได้อย่างทั่วถึงและรวดเร็ว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สรุป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h-TH" smtClean="0"/>
              <a:t>		การผสมผสานระหว่างข้อความหรือภาษาธรรมชาติกับกระบวนการทางคอมพิวเตอร์ เพื่อสื่อความหมายกับผู้ใช้อย่างมีปฏิสัมพันธ์ โดยมีลักษณะโครงสร้างแบบลำดับชั้นที่แน่นอน ที่เคลื่อนไหวตลอดเวลา และไม่เรียงลำดับตามแนวตรง และเมื่อนำมาผสมผสานกับมัลติมีเดียว โดยการเพิ่มคุณลักษณะของภาพ เสียง และวีดีดอเข้าด้วยกัน เรียกว่า </a:t>
            </a:r>
            <a:r>
              <a:rPr lang="th-TH" b="1" smtClean="0"/>
              <a:t>ระบบไฮเปอร์มีเดีย </a:t>
            </a:r>
            <a:r>
              <a:rPr lang="th-TH" smtClean="0"/>
              <a:t>อาศัยองค์ประกอบพื้นฐานของไฮเปอร์เท็กซ์ทั้ง 4 ส่วน ได้แก่ พอยต์ โหนด ลิงค์ และโครงสร้างไฮราคี่</a:t>
            </a:r>
            <a:endParaRPr lang="th-TH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>
              <a:cs typeface="Cordia New" pitchFamily="34" charset="-34"/>
            </a:endParaRPr>
          </a:p>
        </p:txBody>
      </p:sp>
      <p:grpSp>
        <p:nvGrpSpPr>
          <p:cNvPr id="9219" name="Content Placeholder 106"/>
          <p:cNvGrpSpPr>
            <a:grpSpLocks noGrp="1"/>
          </p:cNvGrpSpPr>
          <p:nvPr>
            <p:ph idx="1"/>
          </p:nvPr>
        </p:nvGrpSpPr>
        <p:grpSpPr bwMode="auto">
          <a:xfrm>
            <a:off x="1785938" y="1643063"/>
            <a:ext cx="5614987" cy="4525962"/>
            <a:chOff x="2071670" y="1714488"/>
            <a:chExt cx="4929222" cy="4286280"/>
          </a:xfrm>
        </p:grpSpPr>
        <p:grpSp>
          <p:nvGrpSpPr>
            <p:cNvPr id="9220" name="Group 14"/>
            <p:cNvGrpSpPr>
              <a:grpSpLocks/>
            </p:cNvGrpSpPr>
            <p:nvPr/>
          </p:nvGrpSpPr>
          <p:grpSpPr bwMode="auto">
            <a:xfrm>
              <a:off x="2071670" y="2500306"/>
              <a:ext cx="857256" cy="1071570"/>
              <a:chOff x="2071670" y="2500306"/>
              <a:chExt cx="857256" cy="1071570"/>
            </a:xfrm>
          </p:grpSpPr>
          <p:sp>
            <p:nvSpPr>
              <p:cNvPr id="170" name="Rectangle 3"/>
              <p:cNvSpPr/>
              <p:nvPr/>
            </p:nvSpPr>
            <p:spPr>
              <a:xfrm>
                <a:off x="2071670" y="2500781"/>
                <a:ext cx="857074" cy="2856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/>
              </a:p>
            </p:txBody>
          </p:sp>
          <p:sp>
            <p:nvSpPr>
              <p:cNvPr id="171" name="Rectangle 4"/>
              <p:cNvSpPr/>
              <p:nvPr/>
            </p:nvSpPr>
            <p:spPr>
              <a:xfrm>
                <a:off x="2071670" y="2786433"/>
                <a:ext cx="857074" cy="78479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/>
              </a:p>
            </p:txBody>
          </p:sp>
          <p:cxnSp>
            <p:nvCxnSpPr>
              <p:cNvPr id="172" name="Straight Connector 6"/>
              <p:cNvCxnSpPr/>
              <p:nvPr/>
            </p:nvCxnSpPr>
            <p:spPr>
              <a:xfrm>
                <a:off x="2142744" y="2929259"/>
                <a:ext cx="714926" cy="1503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9"/>
              <p:cNvCxnSpPr/>
              <p:nvPr/>
            </p:nvCxnSpPr>
            <p:spPr>
              <a:xfrm>
                <a:off x="2142744" y="3072085"/>
                <a:ext cx="714926" cy="150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0"/>
              <p:cNvCxnSpPr/>
              <p:nvPr/>
            </p:nvCxnSpPr>
            <p:spPr>
              <a:xfrm>
                <a:off x="2142744" y="3214911"/>
                <a:ext cx="714926" cy="1503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1"/>
              <p:cNvCxnSpPr/>
              <p:nvPr/>
            </p:nvCxnSpPr>
            <p:spPr>
              <a:xfrm>
                <a:off x="2142744" y="3357736"/>
                <a:ext cx="714926" cy="150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6" name="Oval 175"/>
              <p:cNvSpPr/>
              <p:nvPr/>
            </p:nvSpPr>
            <p:spPr>
              <a:xfrm>
                <a:off x="2215212" y="3428398"/>
                <a:ext cx="71075" cy="72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/>
              </a:p>
            </p:txBody>
          </p:sp>
        </p:grpSp>
        <p:grpSp>
          <p:nvGrpSpPr>
            <p:cNvPr id="9221" name="Group 15"/>
            <p:cNvGrpSpPr>
              <a:grpSpLocks/>
            </p:cNvGrpSpPr>
            <p:nvPr/>
          </p:nvGrpSpPr>
          <p:grpSpPr bwMode="auto">
            <a:xfrm>
              <a:off x="3428992" y="1714488"/>
              <a:ext cx="857256" cy="1071570"/>
              <a:chOff x="2071670" y="2500306"/>
              <a:chExt cx="857256" cy="1071570"/>
            </a:xfrm>
          </p:grpSpPr>
          <p:sp>
            <p:nvSpPr>
              <p:cNvPr id="163" name="Rectangle 162"/>
              <p:cNvSpPr/>
              <p:nvPr/>
            </p:nvSpPr>
            <p:spPr>
              <a:xfrm>
                <a:off x="2071731" y="2500306"/>
                <a:ext cx="857074" cy="2856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/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2071731" y="2785958"/>
                <a:ext cx="857074" cy="786293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/>
              </a:p>
            </p:txBody>
          </p:sp>
          <p:cxnSp>
            <p:nvCxnSpPr>
              <p:cNvPr id="165" name="Straight Connector 164"/>
              <p:cNvCxnSpPr/>
              <p:nvPr/>
            </p:nvCxnSpPr>
            <p:spPr>
              <a:xfrm>
                <a:off x="2142805" y="2928783"/>
                <a:ext cx="714926" cy="150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142805" y="3071609"/>
                <a:ext cx="714926" cy="1503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2142805" y="3214435"/>
                <a:ext cx="714926" cy="150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2142805" y="3357261"/>
                <a:ext cx="714926" cy="1503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9" name="Oval 168"/>
              <p:cNvSpPr/>
              <p:nvPr/>
            </p:nvSpPr>
            <p:spPr>
              <a:xfrm>
                <a:off x="2215273" y="3429426"/>
                <a:ext cx="71075" cy="7066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/>
              </a:p>
            </p:txBody>
          </p:sp>
        </p:grpSp>
        <p:grpSp>
          <p:nvGrpSpPr>
            <p:cNvPr id="9222" name="Group 23"/>
            <p:cNvGrpSpPr>
              <a:grpSpLocks/>
            </p:cNvGrpSpPr>
            <p:nvPr/>
          </p:nvGrpSpPr>
          <p:grpSpPr bwMode="auto">
            <a:xfrm>
              <a:off x="4786314" y="2500306"/>
              <a:ext cx="857256" cy="1071570"/>
              <a:chOff x="2071670" y="2500306"/>
              <a:chExt cx="857256" cy="1071570"/>
            </a:xfrm>
          </p:grpSpPr>
          <p:sp>
            <p:nvSpPr>
              <p:cNvPr id="156" name="Rectangle 155"/>
              <p:cNvSpPr/>
              <p:nvPr/>
            </p:nvSpPr>
            <p:spPr>
              <a:xfrm>
                <a:off x="2071791" y="2500781"/>
                <a:ext cx="857074" cy="2856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/>
              </a:p>
            </p:txBody>
          </p:sp>
          <p:sp>
            <p:nvSpPr>
              <p:cNvPr id="157" name="Rectangle 156"/>
              <p:cNvSpPr/>
              <p:nvPr/>
            </p:nvSpPr>
            <p:spPr>
              <a:xfrm>
                <a:off x="2071791" y="2786433"/>
                <a:ext cx="857074" cy="78479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/>
              </a:p>
            </p:txBody>
          </p:sp>
          <p:cxnSp>
            <p:nvCxnSpPr>
              <p:cNvPr id="158" name="Straight Connector 157"/>
              <p:cNvCxnSpPr/>
              <p:nvPr/>
            </p:nvCxnSpPr>
            <p:spPr>
              <a:xfrm>
                <a:off x="2142865" y="2929259"/>
                <a:ext cx="714926" cy="1503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>
                <a:off x="2142865" y="3072085"/>
                <a:ext cx="714926" cy="150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>
                <a:off x="2142865" y="3214911"/>
                <a:ext cx="714926" cy="1503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>
                <a:off x="2142865" y="3357736"/>
                <a:ext cx="714926" cy="150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2" name="Oval 161"/>
              <p:cNvSpPr/>
              <p:nvPr/>
            </p:nvSpPr>
            <p:spPr>
              <a:xfrm>
                <a:off x="2215333" y="3428398"/>
                <a:ext cx="71075" cy="72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/>
              </a:p>
            </p:txBody>
          </p:sp>
        </p:grpSp>
        <p:grpSp>
          <p:nvGrpSpPr>
            <p:cNvPr id="9223" name="Group 31"/>
            <p:cNvGrpSpPr>
              <a:grpSpLocks/>
            </p:cNvGrpSpPr>
            <p:nvPr/>
          </p:nvGrpSpPr>
          <p:grpSpPr bwMode="auto">
            <a:xfrm>
              <a:off x="3428992" y="3357562"/>
              <a:ext cx="857256" cy="1071570"/>
              <a:chOff x="2071670" y="2500306"/>
              <a:chExt cx="857256" cy="1071570"/>
            </a:xfrm>
          </p:grpSpPr>
          <p:sp>
            <p:nvSpPr>
              <p:cNvPr id="149" name="Rectangle 148"/>
              <p:cNvSpPr/>
              <p:nvPr/>
            </p:nvSpPr>
            <p:spPr>
              <a:xfrm>
                <a:off x="2071731" y="2500481"/>
                <a:ext cx="857074" cy="2856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/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2071731" y="2786133"/>
                <a:ext cx="857074" cy="78629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/>
              </a:p>
            </p:txBody>
          </p:sp>
          <p:cxnSp>
            <p:nvCxnSpPr>
              <p:cNvPr id="151" name="Straight Connector 150"/>
              <p:cNvCxnSpPr/>
              <p:nvPr/>
            </p:nvCxnSpPr>
            <p:spPr>
              <a:xfrm>
                <a:off x="2142805" y="2928959"/>
                <a:ext cx="714926" cy="1503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>
                <a:off x="2142805" y="3071785"/>
                <a:ext cx="714926" cy="150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2142805" y="3214611"/>
                <a:ext cx="714926" cy="1503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>
                <a:off x="2142805" y="3357436"/>
                <a:ext cx="714926" cy="150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5" name="Oval 154"/>
              <p:cNvSpPr/>
              <p:nvPr/>
            </p:nvSpPr>
            <p:spPr>
              <a:xfrm>
                <a:off x="2215273" y="3429601"/>
                <a:ext cx="71075" cy="7066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/>
              </a:p>
            </p:txBody>
          </p:sp>
        </p:grpSp>
        <p:grpSp>
          <p:nvGrpSpPr>
            <p:cNvPr id="9224" name="Group 39"/>
            <p:cNvGrpSpPr>
              <a:grpSpLocks/>
            </p:cNvGrpSpPr>
            <p:nvPr/>
          </p:nvGrpSpPr>
          <p:grpSpPr bwMode="auto">
            <a:xfrm>
              <a:off x="6143636" y="3357562"/>
              <a:ext cx="857256" cy="1071570"/>
              <a:chOff x="2071670" y="2500306"/>
              <a:chExt cx="857256" cy="1071570"/>
            </a:xfrm>
          </p:grpSpPr>
          <p:sp>
            <p:nvSpPr>
              <p:cNvPr id="142" name="Rectangle 141"/>
              <p:cNvSpPr/>
              <p:nvPr/>
            </p:nvSpPr>
            <p:spPr>
              <a:xfrm>
                <a:off x="2071852" y="2500481"/>
                <a:ext cx="857074" cy="2856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/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2071852" y="2786133"/>
                <a:ext cx="857074" cy="78629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/>
              </a:p>
            </p:txBody>
          </p:sp>
          <p:cxnSp>
            <p:nvCxnSpPr>
              <p:cNvPr id="144" name="Straight Connector 143"/>
              <p:cNvCxnSpPr/>
              <p:nvPr/>
            </p:nvCxnSpPr>
            <p:spPr>
              <a:xfrm>
                <a:off x="2142926" y="2928959"/>
                <a:ext cx="714926" cy="1503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>
                <a:off x="2142926" y="3071785"/>
                <a:ext cx="714926" cy="150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>
                <a:off x="2142926" y="3214611"/>
                <a:ext cx="714926" cy="1503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>
                <a:off x="2142926" y="3357436"/>
                <a:ext cx="714926" cy="150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8" name="Oval 147"/>
              <p:cNvSpPr/>
              <p:nvPr/>
            </p:nvSpPr>
            <p:spPr>
              <a:xfrm>
                <a:off x="2215394" y="3429601"/>
                <a:ext cx="71075" cy="7066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/>
              </a:p>
            </p:txBody>
          </p:sp>
        </p:grpSp>
        <p:grpSp>
          <p:nvGrpSpPr>
            <p:cNvPr id="9225" name="Group 47"/>
            <p:cNvGrpSpPr>
              <a:grpSpLocks/>
            </p:cNvGrpSpPr>
            <p:nvPr/>
          </p:nvGrpSpPr>
          <p:grpSpPr bwMode="auto">
            <a:xfrm>
              <a:off x="3428992" y="4929198"/>
              <a:ext cx="857256" cy="1071570"/>
              <a:chOff x="2071670" y="2500306"/>
              <a:chExt cx="857256" cy="1071570"/>
            </a:xfrm>
          </p:grpSpPr>
          <p:sp>
            <p:nvSpPr>
              <p:cNvPr id="135" name="Rectangle 134"/>
              <p:cNvSpPr/>
              <p:nvPr/>
            </p:nvSpPr>
            <p:spPr>
              <a:xfrm>
                <a:off x="2071731" y="2499930"/>
                <a:ext cx="857074" cy="285652"/>
              </a:xfrm>
              <a:prstGeom prst="rect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/>
              </a:p>
            </p:txBody>
          </p:sp>
          <p:sp>
            <p:nvSpPr>
              <p:cNvPr id="136" name="Rectangle 135"/>
              <p:cNvSpPr/>
              <p:nvPr/>
            </p:nvSpPr>
            <p:spPr>
              <a:xfrm>
                <a:off x="2071731" y="2785582"/>
                <a:ext cx="857074" cy="7862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/>
              </a:p>
            </p:txBody>
          </p:sp>
          <p:cxnSp>
            <p:nvCxnSpPr>
              <p:cNvPr id="137" name="Straight Connector 136"/>
              <p:cNvCxnSpPr/>
              <p:nvPr/>
            </p:nvCxnSpPr>
            <p:spPr>
              <a:xfrm>
                <a:off x="2142805" y="2928407"/>
                <a:ext cx="714926" cy="1504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2142805" y="3071233"/>
                <a:ext cx="714926" cy="1503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2142805" y="3214059"/>
                <a:ext cx="714926" cy="1504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>
                <a:off x="2142805" y="3356885"/>
                <a:ext cx="714926" cy="1503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Oval 140"/>
              <p:cNvSpPr/>
              <p:nvPr/>
            </p:nvSpPr>
            <p:spPr>
              <a:xfrm>
                <a:off x="2215273" y="3429050"/>
                <a:ext cx="71075" cy="70661"/>
              </a:xfrm>
              <a:prstGeom prst="ellips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/>
              </a:p>
            </p:txBody>
          </p:sp>
        </p:grpSp>
        <p:sp>
          <p:nvSpPr>
            <p:cNvPr id="114" name="Rectangle 113"/>
            <p:cNvSpPr/>
            <p:nvPr/>
          </p:nvSpPr>
          <p:spPr>
            <a:xfrm>
              <a:off x="3571202" y="2357956"/>
              <a:ext cx="214617" cy="14282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3929361" y="2215130"/>
              <a:ext cx="214617" cy="142826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2215212" y="2999921"/>
              <a:ext cx="213224" cy="142826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2571978" y="3142747"/>
              <a:ext cx="214617" cy="14282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142744" y="3389310"/>
              <a:ext cx="214617" cy="14282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3929361" y="3714051"/>
              <a:ext cx="214617" cy="144329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5072126" y="2857095"/>
              <a:ext cx="214617" cy="14282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5286743" y="3142747"/>
              <a:ext cx="214617" cy="14282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4857509" y="3389310"/>
              <a:ext cx="214617" cy="14282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6644126" y="3714051"/>
              <a:ext cx="213224" cy="144329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6214892" y="4246265"/>
              <a:ext cx="214617" cy="14282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3500127" y="4246265"/>
              <a:ext cx="214617" cy="14282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/>
            </a:p>
          </p:txBody>
        </p:sp>
        <p:cxnSp>
          <p:nvCxnSpPr>
            <p:cNvPr id="126" name="Straight Arrow Connector 125"/>
            <p:cNvCxnSpPr>
              <a:stCxn id="114" idx="1"/>
            </p:cNvCxnSpPr>
            <p:nvPr/>
          </p:nvCxnSpPr>
          <p:spPr>
            <a:xfrm rot="10800000" flipV="1">
              <a:off x="2928744" y="2428617"/>
              <a:ext cx="642458" cy="214991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>
              <a:stCxn id="120" idx="1"/>
              <a:endCxn id="115" idx="3"/>
            </p:cNvCxnSpPr>
            <p:nvPr/>
          </p:nvCxnSpPr>
          <p:spPr>
            <a:xfrm rot="10800000">
              <a:off x="4143978" y="2285792"/>
              <a:ext cx="928149" cy="64346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>
              <a:stCxn id="117" idx="3"/>
              <a:endCxn id="119" idx="1"/>
            </p:cNvCxnSpPr>
            <p:nvPr/>
          </p:nvCxnSpPr>
          <p:spPr>
            <a:xfrm>
              <a:off x="2786595" y="3214912"/>
              <a:ext cx="1142766" cy="57130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>
              <a:stCxn id="116" idx="3"/>
              <a:endCxn id="157" idx="1"/>
            </p:cNvCxnSpPr>
            <p:nvPr/>
          </p:nvCxnSpPr>
          <p:spPr>
            <a:xfrm>
              <a:off x="2428436" y="3072085"/>
              <a:ext cx="2358000" cy="10674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>
              <a:stCxn id="118" idx="2"/>
              <a:endCxn id="135" idx="1"/>
            </p:cNvCxnSpPr>
            <p:nvPr/>
          </p:nvCxnSpPr>
          <p:spPr>
            <a:xfrm rot="16200000" flipH="1">
              <a:off x="2069797" y="3712391"/>
              <a:ext cx="1539513" cy="11790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>
              <a:stCxn id="125" idx="2"/>
              <a:endCxn id="135" idx="0"/>
            </p:cNvCxnSpPr>
            <p:nvPr/>
          </p:nvCxnSpPr>
          <p:spPr>
            <a:xfrm rot="16200000" flipH="1">
              <a:off x="3462995" y="4533531"/>
              <a:ext cx="539732" cy="250851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>
              <a:stCxn id="124" idx="2"/>
              <a:endCxn id="135" idx="3"/>
            </p:cNvCxnSpPr>
            <p:nvPr/>
          </p:nvCxnSpPr>
          <p:spPr>
            <a:xfrm rot="5400000">
              <a:off x="4962885" y="3712332"/>
              <a:ext cx="682557" cy="2036075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>
              <a:stCxn id="121" idx="3"/>
              <a:endCxn id="123" idx="1"/>
            </p:cNvCxnSpPr>
            <p:nvPr/>
          </p:nvCxnSpPr>
          <p:spPr>
            <a:xfrm>
              <a:off x="5501360" y="3214912"/>
              <a:ext cx="1142766" cy="57130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>
              <a:stCxn id="122" idx="2"/>
            </p:cNvCxnSpPr>
            <p:nvPr/>
          </p:nvCxnSpPr>
          <p:spPr>
            <a:xfrm rot="5400000">
              <a:off x="3856054" y="3820058"/>
              <a:ext cx="1396687" cy="820841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วิวัฒนาการของไฮเปอร์เท็กซ์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/>
              <a:t>ปี ค.ศ. 1985 บริษัทซีร็อก ได้คิดค้นไอเปอรืเท็กซ์แบบใหม่ จากเดิมที่เคยเชื่อมได้เฉพาะข้อความหรือตัวอักษรเท่านั้น ให้สามารถนำรูปภาพมาใช้ในการประกอบการเชื่อมโยงได้ ยังเพิ่มขีดความสามรถในการแก้ไข ปรับปรุง แลดงผล และเชื่อมโยงบนระบบเครื่องข่ายได้อย่างทั่วถึงโดยเรียกเครื่องมือนี้ว่า </a:t>
            </a:r>
            <a:r>
              <a:rPr lang="en-US" smtClean="0">
                <a:cs typeface="Browallia New" pitchFamily="34" charset="-34"/>
              </a:rPr>
              <a:t>Notecard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วิวัฒนาการของไฮเปอร์เท็กซ์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/>
              <a:t>ปี ค.ศ. 1987 บริษัทแอปเปิลแมคอินทอชได้คิดค้นมือที่ชื่อว่า  </a:t>
            </a:r>
            <a:r>
              <a:rPr lang="en-US" smtClean="0">
                <a:cs typeface="Browallia New" pitchFamily="34" charset="-34"/>
              </a:rPr>
              <a:t>Hypercard </a:t>
            </a:r>
            <a:r>
              <a:rPr lang="th-TH" smtClean="0"/>
              <a:t>ซึ่งเป็นเครื่องมือที่ใช้สร้างอ็อบเจ็คต่างๆและยังมีภาษาสคริปในการช่วยทำงานอีกด้วย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วิวัฒนาการของไฮเปอร์เท็กซ์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/>
              <a:t>ปี ค.ศ. 1991 </a:t>
            </a:r>
            <a:r>
              <a:rPr lang="en-US" smtClean="0">
                <a:cs typeface="Browallia New" pitchFamily="34" charset="-34"/>
              </a:rPr>
              <a:t>Tim Berner-Lee </a:t>
            </a:r>
            <a:r>
              <a:rPr lang="th-TH" smtClean="0"/>
              <a:t>นักพัฒนาระบบไฮเปอร์เท็กซ์ ระบบจัดการเอกสาร สำหรับใช้งานร่วมกันบนระบบเครื่องข่าย ส่วนเครื่องมือที่ใช้สำหรับจัดเก็บและแสดงข้อมูลประเภทตัวอักษรแต่ละหน้าเรียกว่า </a:t>
            </a:r>
            <a:r>
              <a:rPr lang="en-US" smtClean="0">
                <a:cs typeface="Browallia New" pitchFamily="34" charset="-34"/>
              </a:rPr>
              <a:t>Text Browser </a:t>
            </a:r>
            <a:r>
              <a:rPr lang="th-TH" smtClean="0"/>
              <a:t>ส่วนเครื่องมือที่ใช้สำหรับสร้างข้อความด้วยภาษา </a:t>
            </a:r>
            <a:r>
              <a:rPr lang="en-US" smtClean="0">
                <a:cs typeface="Browallia New" pitchFamily="34" charset="-34"/>
              </a:rPr>
              <a:t>HTML (Hypertext Markup Language) </a:t>
            </a:r>
            <a:r>
              <a:rPr lang="th-TH" smtClean="0"/>
              <a:t>เรียกว่า </a:t>
            </a:r>
            <a:r>
              <a:rPr lang="en-US" smtClean="0">
                <a:cs typeface="Browallia New" pitchFamily="34" charset="-34"/>
              </a:rPr>
              <a:t>Text Editor HTML </a:t>
            </a:r>
            <a:r>
              <a:rPr lang="th-TH" smtClean="0"/>
              <a:t>โดยอาศัยการติดต่อสื่อสารผ่านที่โปรดตคอลบนระบบเครื่องข่ายที่เรียกว่า </a:t>
            </a:r>
            <a:r>
              <a:rPr lang="en-US" smtClean="0">
                <a:cs typeface="Browallia New" pitchFamily="34" charset="-34"/>
              </a:rPr>
              <a:t>HTTP (Hypertext Transfer Protocol)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วิวัฒนาการของไฮเปอร์เท็กซ์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th-TH" smtClean="0"/>
          </a:p>
          <a:p>
            <a:pPr>
              <a:buFont typeface="Wingdings 2" pitchFamily="18" charset="2"/>
              <a:buNone/>
            </a:pPr>
            <a:endParaRPr lang="th-TH" smtClean="0"/>
          </a:p>
          <a:p>
            <a:pPr>
              <a:buFont typeface="Wingdings 2" pitchFamily="18" charset="2"/>
              <a:buNone/>
            </a:pPr>
            <a:endParaRPr lang="th-TH" smtClean="0"/>
          </a:p>
          <a:p>
            <a:pPr>
              <a:buFont typeface="Wingdings 2" pitchFamily="18" charset="2"/>
              <a:buNone/>
            </a:pPr>
            <a:endParaRPr lang="th-TH" smtClean="0"/>
          </a:p>
          <a:p>
            <a:pPr>
              <a:buFont typeface="Wingdings 2" pitchFamily="18" charset="2"/>
              <a:buNone/>
            </a:pPr>
            <a:endParaRPr lang="th-TH" smtClean="0"/>
          </a:p>
          <a:p>
            <a:r>
              <a:rPr lang="th-TH" smtClean="0"/>
              <a:t>ผลจากการวิจัยนี้เองที่มาของ เวิร์ลไวด์เว็บ </a:t>
            </a:r>
            <a:br>
              <a:rPr lang="th-TH" smtClean="0"/>
            </a:br>
            <a:r>
              <a:rPr lang="en-US" smtClean="0">
                <a:cs typeface="Browallia New" pitchFamily="34" charset="-34"/>
              </a:rPr>
              <a:t>(World wide web :</a:t>
            </a:r>
            <a:r>
              <a:rPr lang="th-TH" smtClean="0"/>
              <a:t> </a:t>
            </a:r>
            <a:r>
              <a:rPr lang="en-US" smtClean="0">
                <a:cs typeface="Browallia New" pitchFamily="34" charset="-34"/>
              </a:rPr>
              <a:t>WWW)</a:t>
            </a:r>
            <a:endParaRPr lang="th-TH" smtClean="0"/>
          </a:p>
        </p:txBody>
      </p:sp>
      <p:sp>
        <p:nvSpPr>
          <p:cNvPr id="4" name="Rectangle 3"/>
          <p:cNvSpPr/>
          <p:nvPr/>
        </p:nvSpPr>
        <p:spPr>
          <a:xfrm>
            <a:off x="1857375" y="2071688"/>
            <a:ext cx="714375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5" name="Rectangle 4"/>
          <p:cNvSpPr/>
          <p:nvPr/>
        </p:nvSpPr>
        <p:spPr>
          <a:xfrm>
            <a:off x="1714500" y="2714625"/>
            <a:ext cx="1000125" cy="285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5975350" y="2071688"/>
            <a:ext cx="714375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7" name="Rectangle 6"/>
          <p:cNvSpPr/>
          <p:nvPr/>
        </p:nvSpPr>
        <p:spPr>
          <a:xfrm>
            <a:off x="5832475" y="2714625"/>
            <a:ext cx="1000125" cy="285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cxnSp>
        <p:nvCxnSpPr>
          <p:cNvPr id="9" name="Straight Arrow Connector 8"/>
          <p:cNvCxnSpPr>
            <a:stCxn id="4" idx="3"/>
            <a:endCxn id="6" idx="1"/>
          </p:cNvCxnSpPr>
          <p:nvPr/>
        </p:nvCxnSpPr>
        <p:spPr>
          <a:xfrm>
            <a:off x="2571750" y="2357438"/>
            <a:ext cx="3403600" cy="1587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1" name="TextBox 9"/>
          <p:cNvSpPr txBox="1">
            <a:spLocks noChangeArrowheads="1"/>
          </p:cNvSpPr>
          <p:nvPr/>
        </p:nvSpPr>
        <p:spPr bwMode="auto">
          <a:xfrm>
            <a:off x="3706813" y="1928813"/>
            <a:ext cx="1365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nstantia" pitchFamily="18" charset="0"/>
                <a:cs typeface="Browallia New" pitchFamily="34" charset="-34"/>
              </a:rPr>
              <a:t>Request</a:t>
            </a:r>
            <a:endParaRPr lang="th-TH">
              <a:latin typeface="Constantia" pitchFamily="18" charset="0"/>
              <a:cs typeface="Browallia New" pitchFamily="34" charset="-34"/>
            </a:endParaRPr>
          </a:p>
        </p:txBody>
      </p:sp>
      <p:cxnSp>
        <p:nvCxnSpPr>
          <p:cNvPr id="12" name="Straight Arrow Connector 11"/>
          <p:cNvCxnSpPr>
            <a:stCxn id="7" idx="1"/>
            <a:endCxn id="5" idx="3"/>
          </p:cNvCxnSpPr>
          <p:nvPr/>
        </p:nvCxnSpPr>
        <p:spPr>
          <a:xfrm rot="10800000">
            <a:off x="2714625" y="2857500"/>
            <a:ext cx="3117850" cy="1588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3" name="TextBox 12"/>
          <p:cNvSpPr txBox="1">
            <a:spLocks noChangeArrowheads="1"/>
          </p:cNvSpPr>
          <p:nvPr/>
        </p:nvSpPr>
        <p:spPr bwMode="auto">
          <a:xfrm>
            <a:off x="3571875" y="2428875"/>
            <a:ext cx="1579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nstantia" pitchFamily="18" charset="0"/>
                <a:cs typeface="Browallia New" pitchFamily="34" charset="-34"/>
              </a:rPr>
              <a:t>Response</a:t>
            </a:r>
            <a:endParaRPr lang="th-TH">
              <a:latin typeface="Constantia" pitchFamily="18" charset="0"/>
              <a:cs typeface="Browallia New" pitchFamily="34" charset="-34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28813" y="2143125"/>
            <a:ext cx="571500" cy="4286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15" name="Rectangle 14"/>
          <p:cNvSpPr/>
          <p:nvPr/>
        </p:nvSpPr>
        <p:spPr>
          <a:xfrm>
            <a:off x="6046788" y="2143125"/>
            <a:ext cx="571500" cy="4286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13326" name="TextBox 15"/>
          <p:cNvSpPr txBox="1">
            <a:spLocks noChangeArrowheads="1"/>
          </p:cNvSpPr>
          <p:nvPr/>
        </p:nvSpPr>
        <p:spPr bwMode="auto">
          <a:xfrm>
            <a:off x="5786438" y="3048000"/>
            <a:ext cx="111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nstantia" pitchFamily="18" charset="0"/>
                <a:cs typeface="Browallia New" pitchFamily="34" charset="-34"/>
              </a:rPr>
              <a:t>Server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2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565</TotalTime>
  <Words>2147</Words>
  <Application>Microsoft Office PowerPoint</Application>
  <PresentationFormat>On-screen Show (4:3)</PresentationFormat>
  <Paragraphs>325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Flow</vt:lpstr>
      <vt:lpstr>ไฮเปอร์เท็กซ์และไฮเปอร์มีเดีย</vt:lpstr>
      <vt:lpstr>วิวัฒนาการของไฮเปอร์เท็กซ์</vt:lpstr>
      <vt:lpstr>วิวัฒนาการของไฮเปอร์เท็กซ์</vt:lpstr>
      <vt:lpstr>วิวัฒนาการของไฮเปอร์เท็กซ์</vt:lpstr>
      <vt:lpstr>Slide 5</vt:lpstr>
      <vt:lpstr>วิวัฒนาการของไฮเปอร์เท็กซ์</vt:lpstr>
      <vt:lpstr>วิวัฒนาการของไฮเปอร์เท็กซ์</vt:lpstr>
      <vt:lpstr>วิวัฒนาการของไฮเปอร์เท็กซ์</vt:lpstr>
      <vt:lpstr>วิวัฒนาการของไฮเปอร์เท็กซ์</vt:lpstr>
      <vt:lpstr>ความหมายไฮเปอร์เท็กซ์และไฮเปอร์มีเดีย</vt:lpstr>
      <vt:lpstr>ความหมายไฮเปอร์เท็กซ์และไฮเปอร์มีเดีย</vt:lpstr>
      <vt:lpstr>ความหมายไฮเปอร์เท็กซ์และไฮเปอร์มีเดีย</vt:lpstr>
      <vt:lpstr>แบบจำลองไฮเปอร์เท็กซ์</vt:lpstr>
      <vt:lpstr>แบบจำลองไฮเปอร์เท็กซ์</vt:lpstr>
      <vt:lpstr>แบบจำลองไฮเปอร์เท็กซ์</vt:lpstr>
      <vt:lpstr>Hypertext Abstract Machine(HAM)</vt:lpstr>
      <vt:lpstr>Hypertext Abstract Machine(HAM)</vt:lpstr>
      <vt:lpstr>องค์ประกอบของไฮเปอร์เท็กซ์</vt:lpstr>
      <vt:lpstr>องค์ประกอบของไฮเปอร์เท็กซ์</vt:lpstr>
      <vt:lpstr>องค์ประกอบของไฮเปอร์เท็กซ์</vt:lpstr>
      <vt:lpstr>องค์ประกอบของไฮเปอร์เท็กซ์</vt:lpstr>
      <vt:lpstr>องค์ประกอบของไฮเปอร์เท็กซ์</vt:lpstr>
      <vt:lpstr>องค์ประกอบของไฮเปอร์เท็กซ์</vt:lpstr>
      <vt:lpstr>องค์ประกอบของไฮเปอร์เท็กซ์</vt:lpstr>
      <vt:lpstr>องค์ประกอบของไฮเปอร์เท็กซ์</vt:lpstr>
      <vt:lpstr>โครงสร้างไฮราคี่</vt:lpstr>
      <vt:lpstr>โครงสร้างไฮราคี่แบบจำกัดความสัมพันธ์ </vt:lpstr>
      <vt:lpstr>โครงสร้างไฮราคี่แบบไม่จำกัดความสัมพันธ์</vt:lpstr>
      <vt:lpstr>โครงสร้างไฮราคี่ชนิดซ้อน</vt:lpstr>
      <vt:lpstr>โครงสร้างไฮราคี่ชนิดที่มีโครงสร้างแน่นอน (Structured Hypertext)</vt:lpstr>
      <vt:lpstr>โครงสร้างชนิดเรียงลำดับ</vt:lpstr>
      <vt:lpstr>โครงสร้างชนิดจดหมาย</vt:lpstr>
      <vt:lpstr>โครงสร้างไฮราคี่ชนิดที่ไม่มีโครงสร้างแน่นอน (Unstructured Hypertext)</vt:lpstr>
      <vt:lpstr>ประโยชน์ของไฮเปอร์เท็กซ์</vt:lpstr>
      <vt:lpstr>ปัญหาและแนวทางการแก้ไขไฮเปอร์เท็กซ์</vt:lpstr>
      <vt:lpstr>ปัญหาและแนวทางการแก้ไขไฮเปอร์เท็กซ์</vt:lpstr>
      <vt:lpstr>คอนดิชันแนลเท็กซ์ Conditional Text</vt:lpstr>
      <vt:lpstr>สเตรทเท็กซ์ Stretchtext</vt:lpstr>
      <vt:lpstr>เพจวาเรี่ยนท์ Page Variants</vt:lpstr>
      <vt:lpstr>แฟรกเมนท์วาเรี่ยน Fragment Variants</vt:lpstr>
      <vt:lpstr>เฟรมเบส Frame-Based</vt:lpstr>
      <vt:lpstr>ปัญหาและแนวทางการแก้ไขไฮเปอร์เท็กซ์</vt:lpstr>
      <vt:lpstr>แอนโนเตชั่น Annotations</vt:lpstr>
      <vt:lpstr>ออเดอร์ริงหรือลิงค์ซอสติง Order or Link Sorting</vt:lpstr>
      <vt:lpstr>ไดเร็กไกด์แดนซ์ Direct Guildance</vt:lpstr>
      <vt:lpstr>ไฮด์ดิ้ง Hiding</vt:lpstr>
      <vt:lpstr>แมพพิ่ง Mapping</vt:lpstr>
      <vt:lpstr>สรุป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ไฮเปอร์เท็กซ์และไฮเปอร์มีเดีย</dc:title>
  <dc:creator>Corporate Edition</dc:creator>
  <cp:lastModifiedBy>Superman</cp:lastModifiedBy>
  <cp:revision>72</cp:revision>
  <dcterms:created xsi:type="dcterms:W3CDTF">2009-05-28T06:41:43Z</dcterms:created>
  <dcterms:modified xsi:type="dcterms:W3CDTF">2015-10-17T09:09:21Z</dcterms:modified>
</cp:coreProperties>
</file>